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4"/>
  </p:sldMasterIdLst>
  <p:sldIdLst>
    <p:sldId id="256" r:id="rId5"/>
    <p:sldId id="25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65" r:id="rId23"/>
    <p:sldId id="275" r:id="rId24"/>
    <p:sldId id="276" r:id="rId25"/>
    <p:sldId id="280" r:id="rId26"/>
    <p:sldId id="277" r:id="rId27"/>
    <p:sldId id="281" r:id="rId28"/>
    <p:sldId id="282" r:id="rId29"/>
    <p:sldId id="283" r:id="rId30"/>
    <p:sldId id="284" r:id="rId31"/>
    <p:sldId id="278" r:id="rId32"/>
    <p:sldId id="285" r:id="rId33"/>
    <p:sldId id="2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B659D-9B5B-4EB5-88A3-49DC0360F7CA}" type="doc">
      <dgm:prSet loTypeId="urn:microsoft.com/office/officeart/2018/2/layout/IconVerticalSolidList" loCatId="icon" qsTypeId="urn:microsoft.com/office/officeart/2005/8/quickstyle/simple5" qsCatId="simple" csTypeId="urn:microsoft.com/office/officeart/2018/5/colors/Iconchunking_neutralbg_colorful1" csCatId="colorful" phldr="1"/>
      <dgm:spPr/>
      <dgm:t>
        <a:bodyPr/>
        <a:lstStyle/>
        <a:p>
          <a:endParaRPr lang="en-US"/>
        </a:p>
      </dgm:t>
    </dgm:pt>
    <dgm:pt modelId="{81FDF508-0E76-4F4C-8FAD-D4ED4EE52D4E}">
      <dgm:prSet/>
      <dgm:spPr/>
      <dgm:t>
        <a:bodyPr/>
        <a:lstStyle/>
        <a:p>
          <a:pPr>
            <a:lnSpc>
              <a:spcPct val="100000"/>
            </a:lnSpc>
          </a:pPr>
          <a:r>
            <a:rPr lang="en-US" b="1" u="sng"/>
            <a:t>MAJOR: </a:t>
          </a:r>
          <a:r>
            <a:rPr lang="en-US"/>
            <a:t>Investigate the use of Radial Basis Functions(RBF’s) to generate an interpolating surface from the scanned point cloud data of several plant species. </a:t>
          </a:r>
        </a:p>
      </dgm:t>
    </dgm:pt>
    <dgm:pt modelId="{F5F75839-3DC4-43AF-9460-E273AD857E0D}" type="parTrans" cxnId="{16BFBC27-3E50-47B4-80E5-1939DAD6E01C}">
      <dgm:prSet/>
      <dgm:spPr/>
      <dgm:t>
        <a:bodyPr/>
        <a:lstStyle/>
        <a:p>
          <a:endParaRPr lang="en-US"/>
        </a:p>
      </dgm:t>
    </dgm:pt>
    <dgm:pt modelId="{95AD82DB-3A02-4EC1-ADDA-FD73CEEE30B8}" type="sibTrans" cxnId="{16BFBC27-3E50-47B4-80E5-1939DAD6E01C}">
      <dgm:prSet/>
      <dgm:spPr/>
      <dgm:t>
        <a:bodyPr/>
        <a:lstStyle/>
        <a:p>
          <a:endParaRPr lang="en-US"/>
        </a:p>
      </dgm:t>
    </dgm:pt>
    <dgm:pt modelId="{61965122-89D5-4089-BC18-7A6DB449F783}">
      <dgm:prSet/>
      <dgm:spPr/>
      <dgm:t>
        <a:bodyPr/>
        <a:lstStyle/>
        <a:p>
          <a:pPr>
            <a:lnSpc>
              <a:spcPct val="100000"/>
            </a:lnSpc>
          </a:pPr>
          <a:r>
            <a:rPr lang="en-US" b="1" u="sng" dirty="0"/>
            <a:t>MAJOR: </a:t>
          </a:r>
          <a:r>
            <a:rPr lang="en-US" dirty="0"/>
            <a:t>Test different methods for pre-processing of the data and investigate the factors that would result in the most realistic surface reconstruction. </a:t>
          </a:r>
        </a:p>
      </dgm:t>
    </dgm:pt>
    <dgm:pt modelId="{BB9D926D-2A83-420A-9AE5-3053E8006152}" type="parTrans" cxnId="{0D103F13-C3DA-41A5-B36F-6A99F6A6F541}">
      <dgm:prSet/>
      <dgm:spPr/>
      <dgm:t>
        <a:bodyPr/>
        <a:lstStyle/>
        <a:p>
          <a:endParaRPr lang="en-US"/>
        </a:p>
      </dgm:t>
    </dgm:pt>
    <dgm:pt modelId="{A23538AF-1D7B-473A-9C17-7C40AD49EA3F}" type="sibTrans" cxnId="{0D103F13-C3DA-41A5-B36F-6A99F6A6F541}">
      <dgm:prSet/>
      <dgm:spPr/>
      <dgm:t>
        <a:bodyPr/>
        <a:lstStyle/>
        <a:p>
          <a:endParaRPr lang="en-US"/>
        </a:p>
      </dgm:t>
    </dgm:pt>
    <dgm:pt modelId="{BDFD3A64-7D3B-4BEE-BCFA-AC8748212844}">
      <dgm:prSet/>
      <dgm:spPr/>
      <dgm:t>
        <a:bodyPr/>
        <a:lstStyle/>
        <a:p>
          <a:pPr>
            <a:lnSpc>
              <a:spcPct val="100000"/>
            </a:lnSpc>
          </a:pPr>
          <a:r>
            <a:rPr lang="en-US" b="1" u="sng"/>
            <a:t>PRIORITY: </a:t>
          </a:r>
          <a:r>
            <a:rPr lang="en-US"/>
            <a:t>Generate a full surface reconstruction for at least one of the species of plants based on the tested methods.  </a:t>
          </a:r>
        </a:p>
      </dgm:t>
    </dgm:pt>
    <dgm:pt modelId="{3813BF99-FC57-4396-9338-ED6B36F2EF60}" type="parTrans" cxnId="{BB0EEB4F-1CF1-48BE-BAC1-EE0D06AE490F}">
      <dgm:prSet/>
      <dgm:spPr/>
      <dgm:t>
        <a:bodyPr/>
        <a:lstStyle/>
        <a:p>
          <a:endParaRPr lang="en-US"/>
        </a:p>
      </dgm:t>
    </dgm:pt>
    <dgm:pt modelId="{DD717740-7574-4B72-868D-88EAFDFA9097}" type="sibTrans" cxnId="{BB0EEB4F-1CF1-48BE-BAC1-EE0D06AE490F}">
      <dgm:prSet/>
      <dgm:spPr/>
      <dgm:t>
        <a:bodyPr/>
        <a:lstStyle/>
        <a:p>
          <a:endParaRPr lang="en-US"/>
        </a:p>
      </dgm:t>
    </dgm:pt>
    <dgm:pt modelId="{A66EFFFD-58EC-42BD-8A03-150E20CB23D3}">
      <dgm:prSet/>
      <dgm:spPr/>
      <dgm:t>
        <a:bodyPr/>
        <a:lstStyle/>
        <a:p>
          <a:pPr>
            <a:lnSpc>
              <a:spcPct val="100000"/>
            </a:lnSpc>
          </a:pPr>
          <a:r>
            <a:rPr lang="en-US" b="1" u="sng"/>
            <a:t>MINOR: </a:t>
          </a:r>
          <a:r>
            <a:rPr lang="en-US"/>
            <a:t>Generate realistic stems for the virtual plant models. </a:t>
          </a:r>
        </a:p>
      </dgm:t>
    </dgm:pt>
    <dgm:pt modelId="{FE113BE1-F821-4BD3-9843-A1A778494223}" type="parTrans" cxnId="{FF09F889-E284-4131-BFD1-1E896AD9E7F6}">
      <dgm:prSet/>
      <dgm:spPr/>
      <dgm:t>
        <a:bodyPr/>
        <a:lstStyle/>
        <a:p>
          <a:endParaRPr lang="en-US"/>
        </a:p>
      </dgm:t>
    </dgm:pt>
    <dgm:pt modelId="{632433A8-937B-48EB-B430-B654EDB2B5C0}" type="sibTrans" cxnId="{FF09F889-E284-4131-BFD1-1E896AD9E7F6}">
      <dgm:prSet/>
      <dgm:spPr/>
      <dgm:t>
        <a:bodyPr/>
        <a:lstStyle/>
        <a:p>
          <a:endParaRPr lang="en-US"/>
        </a:p>
      </dgm:t>
    </dgm:pt>
    <dgm:pt modelId="{E87834B6-F41E-4500-AFE1-7F4441DCEE42}">
      <dgm:prSet/>
      <dgm:spPr/>
      <dgm:t>
        <a:bodyPr/>
        <a:lstStyle/>
        <a:p>
          <a:pPr>
            <a:lnSpc>
              <a:spcPct val="100000"/>
            </a:lnSpc>
          </a:pPr>
          <a:r>
            <a:rPr lang="en-US" b="1" u="sng"/>
            <a:t>MINOR: </a:t>
          </a:r>
          <a:r>
            <a:rPr lang="en-US"/>
            <a:t>Generate realistic branches for the virtual plant models. </a:t>
          </a:r>
        </a:p>
      </dgm:t>
    </dgm:pt>
    <dgm:pt modelId="{6103B3C0-6FA3-4536-88F5-3B992A5252C9}" type="parTrans" cxnId="{1C2E569F-082D-48C3-BB24-F44B99D6E406}">
      <dgm:prSet/>
      <dgm:spPr/>
      <dgm:t>
        <a:bodyPr/>
        <a:lstStyle/>
        <a:p>
          <a:endParaRPr lang="en-US"/>
        </a:p>
      </dgm:t>
    </dgm:pt>
    <dgm:pt modelId="{9111ABAA-1AF4-46A3-B6FF-DDF0C2B6AC59}" type="sibTrans" cxnId="{1C2E569F-082D-48C3-BB24-F44B99D6E406}">
      <dgm:prSet/>
      <dgm:spPr/>
      <dgm:t>
        <a:bodyPr/>
        <a:lstStyle/>
        <a:p>
          <a:endParaRPr lang="en-US"/>
        </a:p>
      </dgm:t>
    </dgm:pt>
    <dgm:pt modelId="{03A183D5-D764-4F18-B475-2B9EC25F86F1}" type="pres">
      <dgm:prSet presAssocID="{159B659D-9B5B-4EB5-88A3-49DC0360F7CA}" presName="root" presStyleCnt="0">
        <dgm:presLayoutVars>
          <dgm:dir/>
          <dgm:resizeHandles val="exact"/>
        </dgm:presLayoutVars>
      </dgm:prSet>
      <dgm:spPr/>
    </dgm:pt>
    <dgm:pt modelId="{8116D591-13B7-4E11-AC72-1FFEADB4D8AF}" type="pres">
      <dgm:prSet presAssocID="{81FDF508-0E76-4F4C-8FAD-D4ED4EE52D4E}" presName="compNode" presStyleCnt="0"/>
      <dgm:spPr/>
    </dgm:pt>
    <dgm:pt modelId="{7F10287F-8708-4814-8E3D-F17F26131355}" type="pres">
      <dgm:prSet presAssocID="{81FDF508-0E76-4F4C-8FAD-D4ED4EE52D4E}" presName="bgRect" presStyleLbl="bgShp" presStyleIdx="0" presStyleCnt="5"/>
      <dgm:spPr/>
    </dgm:pt>
    <dgm:pt modelId="{2E283BFA-4603-4B46-98AA-4B22D286DF42}" type="pres">
      <dgm:prSet presAssocID="{81FDF508-0E76-4F4C-8FAD-D4ED4EE52D4E}" presName="iconRect" presStyleLbl="node1" presStyleIdx="0" presStyleCnt="5" custScaleX="85267" custScaleY="7328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terpillar"/>
        </a:ext>
      </dgm:extLst>
    </dgm:pt>
    <dgm:pt modelId="{94A4FF58-6E14-4BEA-92FF-BD14AB438D99}" type="pres">
      <dgm:prSet presAssocID="{81FDF508-0E76-4F4C-8FAD-D4ED4EE52D4E}" presName="spaceRect" presStyleCnt="0"/>
      <dgm:spPr/>
    </dgm:pt>
    <dgm:pt modelId="{255ABF91-833D-488E-A688-040B51D9802F}" type="pres">
      <dgm:prSet presAssocID="{81FDF508-0E76-4F4C-8FAD-D4ED4EE52D4E}" presName="parTx" presStyleLbl="revTx" presStyleIdx="0" presStyleCnt="5">
        <dgm:presLayoutVars>
          <dgm:chMax val="0"/>
          <dgm:chPref val="0"/>
        </dgm:presLayoutVars>
      </dgm:prSet>
      <dgm:spPr/>
    </dgm:pt>
    <dgm:pt modelId="{A1520AEB-1DD9-4C77-BD5F-220864B3F5D5}" type="pres">
      <dgm:prSet presAssocID="{95AD82DB-3A02-4EC1-ADDA-FD73CEEE30B8}" presName="sibTrans" presStyleCnt="0"/>
      <dgm:spPr/>
    </dgm:pt>
    <dgm:pt modelId="{08BD0E3F-BE71-40A3-8F47-5644DF26078E}" type="pres">
      <dgm:prSet presAssocID="{61965122-89D5-4089-BC18-7A6DB449F783}" presName="compNode" presStyleCnt="0"/>
      <dgm:spPr/>
    </dgm:pt>
    <dgm:pt modelId="{24541B25-28D7-4426-B162-2D122589922F}" type="pres">
      <dgm:prSet presAssocID="{61965122-89D5-4089-BC18-7A6DB449F783}" presName="bgRect" presStyleLbl="bgShp" presStyleIdx="1" presStyleCnt="5"/>
      <dgm:spPr/>
    </dgm:pt>
    <dgm:pt modelId="{D8C1FF5E-FD4D-4645-B398-C8187EFEB87C}" type="pres">
      <dgm:prSet presAssocID="{61965122-89D5-4089-BC18-7A6DB449F783}" presName="iconRect" presStyleLbl="node1" presStyleIdx="1" presStyleCnt="5" custScaleX="85267" custScaleY="7328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icroscope"/>
        </a:ext>
      </dgm:extLst>
    </dgm:pt>
    <dgm:pt modelId="{618042A4-E87A-47AF-A725-D6BF5481A038}" type="pres">
      <dgm:prSet presAssocID="{61965122-89D5-4089-BC18-7A6DB449F783}" presName="spaceRect" presStyleCnt="0"/>
      <dgm:spPr/>
    </dgm:pt>
    <dgm:pt modelId="{EBA90B12-C27C-4B5A-816E-95DA001DB452}" type="pres">
      <dgm:prSet presAssocID="{61965122-89D5-4089-BC18-7A6DB449F783}" presName="parTx" presStyleLbl="revTx" presStyleIdx="1" presStyleCnt="5">
        <dgm:presLayoutVars>
          <dgm:chMax val="0"/>
          <dgm:chPref val="0"/>
        </dgm:presLayoutVars>
      </dgm:prSet>
      <dgm:spPr/>
    </dgm:pt>
    <dgm:pt modelId="{060BF270-A8A7-4D9C-849E-79F26AA657AD}" type="pres">
      <dgm:prSet presAssocID="{A23538AF-1D7B-473A-9C17-7C40AD49EA3F}" presName="sibTrans" presStyleCnt="0"/>
      <dgm:spPr/>
    </dgm:pt>
    <dgm:pt modelId="{0744A3A2-80C8-482D-B1A1-FA5E18BDC4DA}" type="pres">
      <dgm:prSet presAssocID="{BDFD3A64-7D3B-4BEE-BCFA-AC8748212844}" presName="compNode" presStyleCnt="0"/>
      <dgm:spPr/>
    </dgm:pt>
    <dgm:pt modelId="{5AB4064B-8DCC-496B-B9BB-BFD4FE6EFD4E}" type="pres">
      <dgm:prSet presAssocID="{BDFD3A64-7D3B-4BEE-BCFA-AC8748212844}" presName="bgRect" presStyleLbl="bgShp" presStyleIdx="2" presStyleCnt="5"/>
      <dgm:spPr/>
    </dgm:pt>
    <dgm:pt modelId="{71ED803A-3021-4289-BD62-C0610616D8E1}" type="pres">
      <dgm:prSet presAssocID="{BDFD3A64-7D3B-4BEE-BCFA-AC8748212844}" presName="iconRect" presStyleLbl="node1" presStyleIdx="2" presStyleCnt="5" custScaleX="85267" custScaleY="7328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corn"/>
        </a:ext>
      </dgm:extLst>
    </dgm:pt>
    <dgm:pt modelId="{171AEE5A-896C-45A0-8C26-02F720091711}" type="pres">
      <dgm:prSet presAssocID="{BDFD3A64-7D3B-4BEE-BCFA-AC8748212844}" presName="spaceRect" presStyleCnt="0"/>
      <dgm:spPr/>
    </dgm:pt>
    <dgm:pt modelId="{77F7ACDD-CD17-4FE7-8771-BC450032E328}" type="pres">
      <dgm:prSet presAssocID="{BDFD3A64-7D3B-4BEE-BCFA-AC8748212844}" presName="parTx" presStyleLbl="revTx" presStyleIdx="2" presStyleCnt="5">
        <dgm:presLayoutVars>
          <dgm:chMax val="0"/>
          <dgm:chPref val="0"/>
        </dgm:presLayoutVars>
      </dgm:prSet>
      <dgm:spPr/>
    </dgm:pt>
    <dgm:pt modelId="{16EB10B2-04B3-4B42-8B01-7A7B8673296F}" type="pres">
      <dgm:prSet presAssocID="{DD717740-7574-4B72-868D-88EAFDFA9097}" presName="sibTrans" presStyleCnt="0"/>
      <dgm:spPr/>
    </dgm:pt>
    <dgm:pt modelId="{7D2A8055-6A62-4326-A1E9-7D06F2315AD2}" type="pres">
      <dgm:prSet presAssocID="{A66EFFFD-58EC-42BD-8A03-150E20CB23D3}" presName="compNode" presStyleCnt="0"/>
      <dgm:spPr/>
    </dgm:pt>
    <dgm:pt modelId="{4D6D3F80-E750-4888-A626-D54C6B5FC301}" type="pres">
      <dgm:prSet presAssocID="{A66EFFFD-58EC-42BD-8A03-150E20CB23D3}" presName="bgRect" presStyleLbl="bgShp" presStyleIdx="3" presStyleCnt="5"/>
      <dgm:spPr/>
    </dgm:pt>
    <dgm:pt modelId="{F78B601A-6B10-4DB3-88DC-E3326641DAAD}" type="pres">
      <dgm:prSet presAssocID="{A66EFFFD-58EC-42BD-8A03-150E20CB23D3}" presName="iconRect" presStyleLbl="node1" presStyleIdx="3" presStyleCnt="5" custScaleX="85267" custScaleY="7328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at"/>
        </a:ext>
      </dgm:extLst>
    </dgm:pt>
    <dgm:pt modelId="{77EFE266-24C9-4BDE-805F-3C3332FE6601}" type="pres">
      <dgm:prSet presAssocID="{A66EFFFD-58EC-42BD-8A03-150E20CB23D3}" presName="spaceRect" presStyleCnt="0"/>
      <dgm:spPr/>
    </dgm:pt>
    <dgm:pt modelId="{5DA6CED1-A501-461A-9A15-616CC11EE532}" type="pres">
      <dgm:prSet presAssocID="{A66EFFFD-58EC-42BD-8A03-150E20CB23D3}" presName="parTx" presStyleLbl="revTx" presStyleIdx="3" presStyleCnt="5">
        <dgm:presLayoutVars>
          <dgm:chMax val="0"/>
          <dgm:chPref val="0"/>
        </dgm:presLayoutVars>
      </dgm:prSet>
      <dgm:spPr/>
    </dgm:pt>
    <dgm:pt modelId="{EACEFD87-D99A-458B-B619-2642D3ABB0BB}" type="pres">
      <dgm:prSet presAssocID="{632433A8-937B-48EB-B430-B654EDB2B5C0}" presName="sibTrans" presStyleCnt="0"/>
      <dgm:spPr/>
    </dgm:pt>
    <dgm:pt modelId="{ECD2DFDA-1BF6-4804-B7E9-A1F90E8B0DEC}" type="pres">
      <dgm:prSet presAssocID="{E87834B6-F41E-4500-AFE1-7F4441DCEE42}" presName="compNode" presStyleCnt="0"/>
      <dgm:spPr/>
    </dgm:pt>
    <dgm:pt modelId="{857199BE-FAD4-4335-BF61-E09B97D22BE2}" type="pres">
      <dgm:prSet presAssocID="{E87834B6-F41E-4500-AFE1-7F4441DCEE42}" presName="bgRect" presStyleLbl="bgShp" presStyleIdx="4" presStyleCnt="5"/>
      <dgm:spPr/>
    </dgm:pt>
    <dgm:pt modelId="{4EF5F8D9-70B7-496E-9BB2-DA47865ADB80}" type="pres">
      <dgm:prSet presAssocID="{E87834B6-F41E-4500-AFE1-7F4441DCEE42}" presName="iconRect" presStyleLbl="node1" presStyleIdx="4" presStyleCnt="5" custScaleX="85267" custScaleY="7328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t"/>
        </a:ext>
      </dgm:extLst>
    </dgm:pt>
    <dgm:pt modelId="{1D92C44A-ACF2-482D-9E64-E28858E1DFF1}" type="pres">
      <dgm:prSet presAssocID="{E87834B6-F41E-4500-AFE1-7F4441DCEE42}" presName="spaceRect" presStyleCnt="0"/>
      <dgm:spPr/>
    </dgm:pt>
    <dgm:pt modelId="{546D99A2-D9E9-4E61-B4C7-F38731A1F60B}" type="pres">
      <dgm:prSet presAssocID="{E87834B6-F41E-4500-AFE1-7F4441DCEE42}" presName="parTx" presStyleLbl="revTx" presStyleIdx="4" presStyleCnt="5">
        <dgm:presLayoutVars>
          <dgm:chMax val="0"/>
          <dgm:chPref val="0"/>
        </dgm:presLayoutVars>
      </dgm:prSet>
      <dgm:spPr/>
    </dgm:pt>
  </dgm:ptLst>
  <dgm:cxnLst>
    <dgm:cxn modelId="{44942C07-C2B6-43B4-982A-80DFBE0BBEA4}" type="presOf" srcId="{81FDF508-0E76-4F4C-8FAD-D4ED4EE52D4E}" destId="{255ABF91-833D-488E-A688-040B51D9802F}" srcOrd="0" destOrd="0" presId="urn:microsoft.com/office/officeart/2018/2/layout/IconVerticalSolidList"/>
    <dgm:cxn modelId="{0D103F13-C3DA-41A5-B36F-6A99F6A6F541}" srcId="{159B659D-9B5B-4EB5-88A3-49DC0360F7CA}" destId="{61965122-89D5-4089-BC18-7A6DB449F783}" srcOrd="1" destOrd="0" parTransId="{BB9D926D-2A83-420A-9AE5-3053E8006152}" sibTransId="{A23538AF-1D7B-473A-9C17-7C40AD49EA3F}"/>
    <dgm:cxn modelId="{CD30CE1C-84A1-42E5-BA99-F6CA7DF18295}" type="presOf" srcId="{E87834B6-F41E-4500-AFE1-7F4441DCEE42}" destId="{546D99A2-D9E9-4E61-B4C7-F38731A1F60B}" srcOrd="0" destOrd="0" presId="urn:microsoft.com/office/officeart/2018/2/layout/IconVerticalSolidList"/>
    <dgm:cxn modelId="{16BFBC27-3E50-47B4-80E5-1939DAD6E01C}" srcId="{159B659D-9B5B-4EB5-88A3-49DC0360F7CA}" destId="{81FDF508-0E76-4F4C-8FAD-D4ED4EE52D4E}" srcOrd="0" destOrd="0" parTransId="{F5F75839-3DC4-43AF-9460-E273AD857E0D}" sibTransId="{95AD82DB-3A02-4EC1-ADDA-FD73CEEE30B8}"/>
    <dgm:cxn modelId="{C7DC5E61-EA4E-4C62-9742-3ADD629ED5BE}" type="presOf" srcId="{61965122-89D5-4089-BC18-7A6DB449F783}" destId="{EBA90B12-C27C-4B5A-816E-95DA001DB452}" srcOrd="0" destOrd="0" presId="urn:microsoft.com/office/officeart/2018/2/layout/IconVerticalSolidList"/>
    <dgm:cxn modelId="{BB0EEB4F-1CF1-48BE-BAC1-EE0D06AE490F}" srcId="{159B659D-9B5B-4EB5-88A3-49DC0360F7CA}" destId="{BDFD3A64-7D3B-4BEE-BCFA-AC8748212844}" srcOrd="2" destOrd="0" parTransId="{3813BF99-FC57-4396-9338-ED6B36F2EF60}" sibTransId="{DD717740-7574-4B72-868D-88EAFDFA9097}"/>
    <dgm:cxn modelId="{FF09F889-E284-4131-BFD1-1E896AD9E7F6}" srcId="{159B659D-9B5B-4EB5-88A3-49DC0360F7CA}" destId="{A66EFFFD-58EC-42BD-8A03-150E20CB23D3}" srcOrd="3" destOrd="0" parTransId="{FE113BE1-F821-4BD3-9843-A1A778494223}" sibTransId="{632433A8-937B-48EB-B430-B654EDB2B5C0}"/>
    <dgm:cxn modelId="{EC9CE499-968E-48B8-BF04-BE6280728A33}" type="presOf" srcId="{A66EFFFD-58EC-42BD-8A03-150E20CB23D3}" destId="{5DA6CED1-A501-461A-9A15-616CC11EE532}" srcOrd="0" destOrd="0" presId="urn:microsoft.com/office/officeart/2018/2/layout/IconVerticalSolidList"/>
    <dgm:cxn modelId="{1C2E569F-082D-48C3-BB24-F44B99D6E406}" srcId="{159B659D-9B5B-4EB5-88A3-49DC0360F7CA}" destId="{E87834B6-F41E-4500-AFE1-7F4441DCEE42}" srcOrd="4" destOrd="0" parTransId="{6103B3C0-6FA3-4536-88F5-3B992A5252C9}" sibTransId="{9111ABAA-1AF4-46A3-B6FF-DDF0C2B6AC59}"/>
    <dgm:cxn modelId="{D5BB8EBC-7240-4C27-AECF-5791760E325F}" type="presOf" srcId="{BDFD3A64-7D3B-4BEE-BCFA-AC8748212844}" destId="{77F7ACDD-CD17-4FE7-8771-BC450032E328}" srcOrd="0" destOrd="0" presId="urn:microsoft.com/office/officeart/2018/2/layout/IconVerticalSolidList"/>
    <dgm:cxn modelId="{6A3B9FC3-AFF5-477A-86A6-B40B3B19A49F}" type="presOf" srcId="{159B659D-9B5B-4EB5-88A3-49DC0360F7CA}" destId="{03A183D5-D764-4F18-B475-2B9EC25F86F1}" srcOrd="0" destOrd="0" presId="urn:microsoft.com/office/officeart/2018/2/layout/IconVerticalSolidList"/>
    <dgm:cxn modelId="{9FFCE17A-D551-4A47-BF22-32C31F7FF1F4}" type="presParOf" srcId="{03A183D5-D764-4F18-B475-2B9EC25F86F1}" destId="{8116D591-13B7-4E11-AC72-1FFEADB4D8AF}" srcOrd="0" destOrd="0" presId="urn:microsoft.com/office/officeart/2018/2/layout/IconVerticalSolidList"/>
    <dgm:cxn modelId="{87831B11-DD75-49C0-B959-558266DEB717}" type="presParOf" srcId="{8116D591-13B7-4E11-AC72-1FFEADB4D8AF}" destId="{7F10287F-8708-4814-8E3D-F17F26131355}" srcOrd="0" destOrd="0" presId="urn:microsoft.com/office/officeart/2018/2/layout/IconVerticalSolidList"/>
    <dgm:cxn modelId="{96E6434C-20AC-4BF7-87C4-571BB1483305}" type="presParOf" srcId="{8116D591-13B7-4E11-AC72-1FFEADB4D8AF}" destId="{2E283BFA-4603-4B46-98AA-4B22D286DF42}" srcOrd="1" destOrd="0" presId="urn:microsoft.com/office/officeart/2018/2/layout/IconVerticalSolidList"/>
    <dgm:cxn modelId="{EFB57DEF-7811-45A0-9A6D-6DBB138060E4}" type="presParOf" srcId="{8116D591-13B7-4E11-AC72-1FFEADB4D8AF}" destId="{94A4FF58-6E14-4BEA-92FF-BD14AB438D99}" srcOrd="2" destOrd="0" presId="urn:microsoft.com/office/officeart/2018/2/layout/IconVerticalSolidList"/>
    <dgm:cxn modelId="{A24CD938-47C6-4740-A9B4-FBC63564E797}" type="presParOf" srcId="{8116D591-13B7-4E11-AC72-1FFEADB4D8AF}" destId="{255ABF91-833D-488E-A688-040B51D9802F}" srcOrd="3" destOrd="0" presId="urn:microsoft.com/office/officeart/2018/2/layout/IconVerticalSolidList"/>
    <dgm:cxn modelId="{EC03CCD5-E1E8-41F1-A132-3A91FDA3BFD1}" type="presParOf" srcId="{03A183D5-D764-4F18-B475-2B9EC25F86F1}" destId="{A1520AEB-1DD9-4C77-BD5F-220864B3F5D5}" srcOrd="1" destOrd="0" presId="urn:microsoft.com/office/officeart/2018/2/layout/IconVerticalSolidList"/>
    <dgm:cxn modelId="{E503E1ED-21C9-490A-8C88-7BC00B560B7B}" type="presParOf" srcId="{03A183D5-D764-4F18-B475-2B9EC25F86F1}" destId="{08BD0E3F-BE71-40A3-8F47-5644DF26078E}" srcOrd="2" destOrd="0" presId="urn:microsoft.com/office/officeart/2018/2/layout/IconVerticalSolidList"/>
    <dgm:cxn modelId="{F4EFF0BA-99EA-4D6E-808E-2CC48BACFEB6}" type="presParOf" srcId="{08BD0E3F-BE71-40A3-8F47-5644DF26078E}" destId="{24541B25-28D7-4426-B162-2D122589922F}" srcOrd="0" destOrd="0" presId="urn:microsoft.com/office/officeart/2018/2/layout/IconVerticalSolidList"/>
    <dgm:cxn modelId="{65BD38FA-EAEE-4620-B4C3-E79FAD7706AB}" type="presParOf" srcId="{08BD0E3F-BE71-40A3-8F47-5644DF26078E}" destId="{D8C1FF5E-FD4D-4645-B398-C8187EFEB87C}" srcOrd="1" destOrd="0" presId="urn:microsoft.com/office/officeart/2018/2/layout/IconVerticalSolidList"/>
    <dgm:cxn modelId="{7BB12938-3070-4672-BD76-E0A0877361F5}" type="presParOf" srcId="{08BD0E3F-BE71-40A3-8F47-5644DF26078E}" destId="{618042A4-E87A-47AF-A725-D6BF5481A038}" srcOrd="2" destOrd="0" presId="urn:microsoft.com/office/officeart/2018/2/layout/IconVerticalSolidList"/>
    <dgm:cxn modelId="{C45A227A-58D5-4394-809C-F045F2D82796}" type="presParOf" srcId="{08BD0E3F-BE71-40A3-8F47-5644DF26078E}" destId="{EBA90B12-C27C-4B5A-816E-95DA001DB452}" srcOrd="3" destOrd="0" presId="urn:microsoft.com/office/officeart/2018/2/layout/IconVerticalSolidList"/>
    <dgm:cxn modelId="{5C4BEA07-CE9E-440C-A942-703DD53322E1}" type="presParOf" srcId="{03A183D5-D764-4F18-B475-2B9EC25F86F1}" destId="{060BF270-A8A7-4D9C-849E-79F26AA657AD}" srcOrd="3" destOrd="0" presId="urn:microsoft.com/office/officeart/2018/2/layout/IconVerticalSolidList"/>
    <dgm:cxn modelId="{D2C93280-27B9-4614-A82F-464A89BEC057}" type="presParOf" srcId="{03A183D5-D764-4F18-B475-2B9EC25F86F1}" destId="{0744A3A2-80C8-482D-B1A1-FA5E18BDC4DA}" srcOrd="4" destOrd="0" presId="urn:microsoft.com/office/officeart/2018/2/layout/IconVerticalSolidList"/>
    <dgm:cxn modelId="{B0BA9AC8-9DC3-41F6-AA7A-14E0C072A901}" type="presParOf" srcId="{0744A3A2-80C8-482D-B1A1-FA5E18BDC4DA}" destId="{5AB4064B-8DCC-496B-B9BB-BFD4FE6EFD4E}" srcOrd="0" destOrd="0" presId="urn:microsoft.com/office/officeart/2018/2/layout/IconVerticalSolidList"/>
    <dgm:cxn modelId="{F49F9EAD-4947-4545-B487-6E0D09EF6631}" type="presParOf" srcId="{0744A3A2-80C8-482D-B1A1-FA5E18BDC4DA}" destId="{71ED803A-3021-4289-BD62-C0610616D8E1}" srcOrd="1" destOrd="0" presId="urn:microsoft.com/office/officeart/2018/2/layout/IconVerticalSolidList"/>
    <dgm:cxn modelId="{A541DD2F-E700-418D-8799-0EAD363DEEC9}" type="presParOf" srcId="{0744A3A2-80C8-482D-B1A1-FA5E18BDC4DA}" destId="{171AEE5A-896C-45A0-8C26-02F720091711}" srcOrd="2" destOrd="0" presId="urn:microsoft.com/office/officeart/2018/2/layout/IconVerticalSolidList"/>
    <dgm:cxn modelId="{52114FAE-2018-4D8F-9679-912C962221AC}" type="presParOf" srcId="{0744A3A2-80C8-482D-B1A1-FA5E18BDC4DA}" destId="{77F7ACDD-CD17-4FE7-8771-BC450032E328}" srcOrd="3" destOrd="0" presId="urn:microsoft.com/office/officeart/2018/2/layout/IconVerticalSolidList"/>
    <dgm:cxn modelId="{D9CC67F9-145D-4C9A-8865-615C8752C428}" type="presParOf" srcId="{03A183D5-D764-4F18-B475-2B9EC25F86F1}" destId="{16EB10B2-04B3-4B42-8B01-7A7B8673296F}" srcOrd="5" destOrd="0" presId="urn:microsoft.com/office/officeart/2018/2/layout/IconVerticalSolidList"/>
    <dgm:cxn modelId="{AD0FBB8B-F0F4-4678-9548-D978DD10F91E}" type="presParOf" srcId="{03A183D5-D764-4F18-B475-2B9EC25F86F1}" destId="{7D2A8055-6A62-4326-A1E9-7D06F2315AD2}" srcOrd="6" destOrd="0" presId="urn:microsoft.com/office/officeart/2018/2/layout/IconVerticalSolidList"/>
    <dgm:cxn modelId="{8208BE52-3E1B-4B6D-83FF-E07A1E2CD6C3}" type="presParOf" srcId="{7D2A8055-6A62-4326-A1E9-7D06F2315AD2}" destId="{4D6D3F80-E750-4888-A626-D54C6B5FC301}" srcOrd="0" destOrd="0" presId="urn:microsoft.com/office/officeart/2018/2/layout/IconVerticalSolidList"/>
    <dgm:cxn modelId="{63AF4914-E4F4-460F-8582-9CC7B34D1FBA}" type="presParOf" srcId="{7D2A8055-6A62-4326-A1E9-7D06F2315AD2}" destId="{F78B601A-6B10-4DB3-88DC-E3326641DAAD}" srcOrd="1" destOrd="0" presId="urn:microsoft.com/office/officeart/2018/2/layout/IconVerticalSolidList"/>
    <dgm:cxn modelId="{4D11C88B-9B03-43E1-9C60-5517EA51E4B0}" type="presParOf" srcId="{7D2A8055-6A62-4326-A1E9-7D06F2315AD2}" destId="{77EFE266-24C9-4BDE-805F-3C3332FE6601}" srcOrd="2" destOrd="0" presId="urn:microsoft.com/office/officeart/2018/2/layout/IconVerticalSolidList"/>
    <dgm:cxn modelId="{00F13A57-3C88-4E94-B879-407C1CAE6C6B}" type="presParOf" srcId="{7D2A8055-6A62-4326-A1E9-7D06F2315AD2}" destId="{5DA6CED1-A501-461A-9A15-616CC11EE532}" srcOrd="3" destOrd="0" presId="urn:microsoft.com/office/officeart/2018/2/layout/IconVerticalSolidList"/>
    <dgm:cxn modelId="{21DF8CC2-919A-4317-9687-66CABAA30A40}" type="presParOf" srcId="{03A183D5-D764-4F18-B475-2B9EC25F86F1}" destId="{EACEFD87-D99A-458B-B619-2642D3ABB0BB}" srcOrd="7" destOrd="0" presId="urn:microsoft.com/office/officeart/2018/2/layout/IconVerticalSolidList"/>
    <dgm:cxn modelId="{E41A7D48-246A-4AFB-953A-18B3973B4345}" type="presParOf" srcId="{03A183D5-D764-4F18-B475-2B9EC25F86F1}" destId="{ECD2DFDA-1BF6-4804-B7E9-A1F90E8B0DEC}" srcOrd="8" destOrd="0" presId="urn:microsoft.com/office/officeart/2018/2/layout/IconVerticalSolidList"/>
    <dgm:cxn modelId="{2525B285-7AB6-45DF-BAD9-7FA1E93E0EA0}" type="presParOf" srcId="{ECD2DFDA-1BF6-4804-B7E9-A1F90E8B0DEC}" destId="{857199BE-FAD4-4335-BF61-E09B97D22BE2}" srcOrd="0" destOrd="0" presId="urn:microsoft.com/office/officeart/2018/2/layout/IconVerticalSolidList"/>
    <dgm:cxn modelId="{222D8979-247E-4ACA-A0A8-67A4CA43CD17}" type="presParOf" srcId="{ECD2DFDA-1BF6-4804-B7E9-A1F90E8B0DEC}" destId="{4EF5F8D9-70B7-496E-9BB2-DA47865ADB80}" srcOrd="1" destOrd="0" presId="urn:microsoft.com/office/officeart/2018/2/layout/IconVerticalSolidList"/>
    <dgm:cxn modelId="{EBA941B9-3876-41E5-95B6-642960D9AA69}" type="presParOf" srcId="{ECD2DFDA-1BF6-4804-B7E9-A1F90E8B0DEC}" destId="{1D92C44A-ACF2-482D-9E64-E28858E1DFF1}" srcOrd="2" destOrd="0" presId="urn:microsoft.com/office/officeart/2018/2/layout/IconVerticalSolidList"/>
    <dgm:cxn modelId="{149793E1-035C-4405-8A55-0D464169AC2B}" type="presParOf" srcId="{ECD2DFDA-1BF6-4804-B7E9-A1F90E8B0DEC}" destId="{546D99A2-D9E9-4E61-B4C7-F38731A1F6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0287F-8708-4814-8E3D-F17F26131355}">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2E283BFA-4603-4B46-98AA-4B22D286DF42}">
      <dsp:nvSpPr>
        <dsp:cNvPr id="0" name=""/>
        <dsp:cNvSpPr/>
      </dsp:nvSpPr>
      <dsp:spPr>
        <a:xfrm>
          <a:off x="268797" y="237565"/>
          <a:ext cx="367497" cy="3158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255ABF91-833D-488E-A688-040B51D9802F}">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22300">
            <a:lnSpc>
              <a:spcPct val="100000"/>
            </a:lnSpc>
            <a:spcBef>
              <a:spcPct val="0"/>
            </a:spcBef>
            <a:spcAft>
              <a:spcPct val="35000"/>
            </a:spcAft>
            <a:buNone/>
          </a:pPr>
          <a:r>
            <a:rPr lang="en-US" sz="1400" b="1" u="sng" kern="1200"/>
            <a:t>MAJOR: </a:t>
          </a:r>
          <a:r>
            <a:rPr lang="en-US" sz="1400" kern="1200"/>
            <a:t>Investigate the use of Radial Basis Functions(RBF’s) to generate an interpolating surface from the scanned point cloud data of several plant species. </a:t>
          </a:r>
        </a:p>
      </dsp:txBody>
      <dsp:txXfrm>
        <a:off x="905091" y="3679"/>
        <a:ext cx="6107278" cy="783628"/>
      </dsp:txXfrm>
    </dsp:sp>
    <dsp:sp modelId="{24541B25-28D7-4426-B162-2D122589922F}">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8C1FF5E-FD4D-4645-B398-C8187EFEB87C}">
      <dsp:nvSpPr>
        <dsp:cNvPr id="0" name=""/>
        <dsp:cNvSpPr/>
      </dsp:nvSpPr>
      <dsp:spPr>
        <a:xfrm>
          <a:off x="268797" y="1217101"/>
          <a:ext cx="367497" cy="3158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EBA90B12-C27C-4B5A-816E-95DA001DB452}">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22300">
            <a:lnSpc>
              <a:spcPct val="100000"/>
            </a:lnSpc>
            <a:spcBef>
              <a:spcPct val="0"/>
            </a:spcBef>
            <a:spcAft>
              <a:spcPct val="35000"/>
            </a:spcAft>
            <a:buNone/>
          </a:pPr>
          <a:r>
            <a:rPr lang="en-US" sz="1400" b="1" u="sng" kern="1200" dirty="0"/>
            <a:t>MAJOR: </a:t>
          </a:r>
          <a:r>
            <a:rPr lang="en-US" sz="1400" kern="1200" dirty="0"/>
            <a:t>Test different methods for pre-processing of the data and investigate the factors that would result in the most realistic surface reconstruction. </a:t>
          </a:r>
        </a:p>
      </dsp:txBody>
      <dsp:txXfrm>
        <a:off x="905091" y="983215"/>
        <a:ext cx="6107278" cy="783628"/>
      </dsp:txXfrm>
    </dsp:sp>
    <dsp:sp modelId="{5AB4064B-8DCC-496B-B9BB-BFD4FE6EFD4E}">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71ED803A-3021-4289-BD62-C0610616D8E1}">
      <dsp:nvSpPr>
        <dsp:cNvPr id="0" name=""/>
        <dsp:cNvSpPr/>
      </dsp:nvSpPr>
      <dsp:spPr>
        <a:xfrm>
          <a:off x="268797" y="2196637"/>
          <a:ext cx="367497" cy="3158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77F7ACDD-CD17-4FE7-8771-BC450032E32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22300">
            <a:lnSpc>
              <a:spcPct val="100000"/>
            </a:lnSpc>
            <a:spcBef>
              <a:spcPct val="0"/>
            </a:spcBef>
            <a:spcAft>
              <a:spcPct val="35000"/>
            </a:spcAft>
            <a:buNone/>
          </a:pPr>
          <a:r>
            <a:rPr lang="en-US" sz="1400" b="1" u="sng" kern="1200"/>
            <a:t>PRIORITY: </a:t>
          </a:r>
          <a:r>
            <a:rPr lang="en-US" sz="1400" kern="1200"/>
            <a:t>Generate a full surface reconstruction for at least one of the species of plants based on the tested methods.  </a:t>
          </a:r>
        </a:p>
      </dsp:txBody>
      <dsp:txXfrm>
        <a:off x="905091" y="1962751"/>
        <a:ext cx="6107278" cy="783628"/>
      </dsp:txXfrm>
    </dsp:sp>
    <dsp:sp modelId="{4D6D3F80-E750-4888-A626-D54C6B5FC301}">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F78B601A-6B10-4DB3-88DC-E3326641DAAD}">
      <dsp:nvSpPr>
        <dsp:cNvPr id="0" name=""/>
        <dsp:cNvSpPr/>
      </dsp:nvSpPr>
      <dsp:spPr>
        <a:xfrm>
          <a:off x="268797" y="3176173"/>
          <a:ext cx="367497" cy="3158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5DA6CED1-A501-461A-9A15-616CC11EE532}">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22300">
            <a:lnSpc>
              <a:spcPct val="100000"/>
            </a:lnSpc>
            <a:spcBef>
              <a:spcPct val="0"/>
            </a:spcBef>
            <a:spcAft>
              <a:spcPct val="35000"/>
            </a:spcAft>
            <a:buNone/>
          </a:pPr>
          <a:r>
            <a:rPr lang="en-US" sz="1400" b="1" u="sng" kern="1200"/>
            <a:t>MINOR: </a:t>
          </a:r>
          <a:r>
            <a:rPr lang="en-US" sz="1400" kern="1200"/>
            <a:t>Generate realistic stems for the virtual plant models. </a:t>
          </a:r>
        </a:p>
      </dsp:txBody>
      <dsp:txXfrm>
        <a:off x="905091" y="2942287"/>
        <a:ext cx="6107278" cy="783628"/>
      </dsp:txXfrm>
    </dsp:sp>
    <dsp:sp modelId="{857199BE-FAD4-4335-BF61-E09B97D22BE2}">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EF5F8D9-70B7-496E-9BB2-DA47865ADB80}">
      <dsp:nvSpPr>
        <dsp:cNvPr id="0" name=""/>
        <dsp:cNvSpPr/>
      </dsp:nvSpPr>
      <dsp:spPr>
        <a:xfrm>
          <a:off x="268797" y="4155709"/>
          <a:ext cx="367497" cy="31585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546D99A2-D9E9-4E61-B4C7-F38731A1F60B}">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22300">
            <a:lnSpc>
              <a:spcPct val="100000"/>
            </a:lnSpc>
            <a:spcBef>
              <a:spcPct val="0"/>
            </a:spcBef>
            <a:spcAft>
              <a:spcPct val="35000"/>
            </a:spcAft>
            <a:buNone/>
          </a:pPr>
          <a:r>
            <a:rPr lang="en-US" sz="1400" b="1" u="sng" kern="1200"/>
            <a:t>MINOR: </a:t>
          </a:r>
          <a:r>
            <a:rPr lang="en-US" sz="1400" kern="1200"/>
            <a:t>Generate realistic branches for the virtual plant models. </a:t>
          </a:r>
        </a:p>
      </dsp:txBody>
      <dsp:txXfrm>
        <a:off x="905091" y="3921823"/>
        <a:ext cx="6107278" cy="783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10/31/2019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852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9584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10/31/2019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844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10/31/2019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7025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10/31/2019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9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52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02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256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346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10/31/2019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871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10/31/2019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81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10/31/2019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007851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42" r:id="rId5"/>
    <p:sldLayoutId id="2147483736" r:id="rId6"/>
    <p:sldLayoutId id="2147483737" r:id="rId7"/>
    <p:sldLayoutId id="2147483738" r:id="rId8"/>
    <p:sldLayoutId id="2147483741" r:id="rId9"/>
    <p:sldLayoutId id="2147483739" r:id="rId10"/>
    <p:sldLayoutId id="214748374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au.mathworks.com/help/vision/ref/pcsegdist.html#d117e175786" TargetMode="External"/><Relationship Id="rId5" Type="http://schemas.openxmlformats.org/officeDocument/2006/relationships/hyperlink" Target="https://au.mathworks.com/help/vision/ref/pcsegdist.html#d117e175760" TargetMode="External"/><Relationship Id="rId4" Type="http://schemas.openxmlformats.org/officeDocument/2006/relationships/hyperlink" Target="https://au.mathworks.com/help/vision/ref/pcsegdist.html#d117e1758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A2EDA9-A8A9-4778-8E56-43E16673F388}"/>
              </a:ext>
            </a:extLst>
          </p:cNvPr>
          <p:cNvPicPr>
            <a:picLocks noChangeAspect="1"/>
          </p:cNvPicPr>
          <p:nvPr/>
        </p:nvPicPr>
        <p:blipFill rotWithShape="1">
          <a:blip r:embed="rId2">
            <a:alphaModFix amt="40000"/>
          </a:blip>
          <a:srcRect l="22387" r="10946"/>
          <a:stretch/>
        </p:blipFill>
        <p:spPr>
          <a:xfrm>
            <a:off x="20" y="10"/>
            <a:ext cx="6095976" cy="6857990"/>
          </a:xfrm>
          <a:prstGeom prst="rect">
            <a:avLst/>
          </a:prstGeom>
        </p:spPr>
      </p:pic>
      <p:pic>
        <p:nvPicPr>
          <p:cNvPr id="6" name="Picture 5">
            <a:extLst>
              <a:ext uri="{FF2B5EF4-FFF2-40B4-BE49-F238E27FC236}">
                <a16:creationId xmlns:a16="http://schemas.microsoft.com/office/drawing/2014/main" id="{2039325C-D3C9-4D6A-A239-6DE8945A40DD}"/>
              </a:ext>
            </a:extLst>
          </p:cNvPr>
          <p:cNvPicPr>
            <a:picLocks noChangeAspect="1"/>
          </p:cNvPicPr>
          <p:nvPr/>
        </p:nvPicPr>
        <p:blipFill rotWithShape="1">
          <a:blip r:embed="rId3">
            <a:alphaModFix/>
          </a:blip>
          <a:srcRect l="9681" r="28097" b="1"/>
          <a:stretch/>
        </p:blipFill>
        <p:spPr>
          <a:xfrm>
            <a:off x="1" y="31458"/>
            <a:ext cx="6095976" cy="6795083"/>
          </a:xfrm>
          <a:prstGeom prst="rect">
            <a:avLst/>
          </a:prstGeom>
        </p:spPr>
      </p:pic>
      <p:sp>
        <p:nvSpPr>
          <p:cNvPr id="2" name="Title 1">
            <a:extLst>
              <a:ext uri="{FF2B5EF4-FFF2-40B4-BE49-F238E27FC236}">
                <a16:creationId xmlns:a16="http://schemas.microsoft.com/office/drawing/2014/main" id="{9278ACFB-0FA3-4776-A741-D9417ED30F8A}"/>
              </a:ext>
            </a:extLst>
          </p:cNvPr>
          <p:cNvSpPr>
            <a:spLocks noGrp="1"/>
          </p:cNvSpPr>
          <p:nvPr>
            <p:ph type="ctrTitle"/>
          </p:nvPr>
        </p:nvSpPr>
        <p:spPr>
          <a:xfrm>
            <a:off x="6820249" y="1020431"/>
            <a:ext cx="4370481" cy="2813338"/>
          </a:xfrm>
        </p:spPr>
        <p:txBody>
          <a:bodyPr>
            <a:normAutofit fontScale="90000"/>
          </a:bodyPr>
          <a:lstStyle/>
          <a:p>
            <a:r>
              <a:rPr lang="en-US" sz="4000" dirty="0">
                <a:solidFill>
                  <a:schemeClr val="tx1"/>
                </a:solidFill>
              </a:rPr>
              <a:t>Constructing leaf and plant models from scanned 3d point cloud data</a:t>
            </a:r>
            <a:endParaRPr lang="en-GB" sz="4000" dirty="0">
              <a:solidFill>
                <a:schemeClr val="tx1"/>
              </a:solidFill>
            </a:endParaRPr>
          </a:p>
        </p:txBody>
      </p:sp>
      <p:sp>
        <p:nvSpPr>
          <p:cNvPr id="3" name="Subtitle 2">
            <a:extLst>
              <a:ext uri="{FF2B5EF4-FFF2-40B4-BE49-F238E27FC236}">
                <a16:creationId xmlns:a16="http://schemas.microsoft.com/office/drawing/2014/main" id="{91BA2CAA-68C6-4CD0-ABC3-30A0895EEEA5}"/>
              </a:ext>
            </a:extLst>
          </p:cNvPr>
          <p:cNvSpPr>
            <a:spLocks noGrp="1"/>
          </p:cNvSpPr>
          <p:nvPr>
            <p:ph type="subTitle" idx="1"/>
          </p:nvPr>
        </p:nvSpPr>
        <p:spPr>
          <a:xfrm>
            <a:off x="6699379" y="4350464"/>
            <a:ext cx="5243484" cy="590321"/>
          </a:xfrm>
        </p:spPr>
        <p:txBody>
          <a:bodyPr>
            <a:normAutofit/>
          </a:bodyPr>
          <a:lstStyle/>
          <a:p>
            <a:r>
              <a:rPr lang="en-US" dirty="0">
                <a:solidFill>
                  <a:schemeClr val="tx1"/>
                </a:solidFill>
              </a:rPr>
              <a:t>-Washim S. Neupane</a:t>
            </a:r>
          </a:p>
          <a:p>
            <a:endParaRPr lang="en-GB" dirty="0">
              <a:solidFill>
                <a:schemeClr val="tx1"/>
              </a:solidFill>
            </a:endParaRPr>
          </a:p>
        </p:txBody>
      </p:sp>
    </p:spTree>
    <p:extLst>
      <p:ext uri="{BB962C8B-B14F-4D97-AF65-F5344CB8AC3E}">
        <p14:creationId xmlns:p14="http://schemas.microsoft.com/office/powerpoint/2010/main" val="28748067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B08581-279A-478B-83DD-945E4CB34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E40D98-2DD7-4DBC-9170-584D5BA2D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750722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6F5A787-B406-4A79-B561-57041C4B0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7F9C8E-C927-40F9-AF77-4A9F03108EE2}"/>
              </a:ext>
            </a:extLst>
          </p:cNvPr>
          <p:cNvSpPr>
            <a:spLocks noGrp="1"/>
          </p:cNvSpPr>
          <p:nvPr>
            <p:ph type="title"/>
          </p:nvPr>
        </p:nvSpPr>
        <p:spPr>
          <a:xfrm>
            <a:off x="764884" y="1131195"/>
            <a:ext cx="7032916" cy="1247938"/>
          </a:xfrm>
        </p:spPr>
        <p:txBody>
          <a:bodyPr anchor="ctr">
            <a:normAutofit/>
          </a:bodyPr>
          <a:lstStyle/>
          <a:p>
            <a:r>
              <a:rPr lang="en-US" sz="2800">
                <a:solidFill>
                  <a:srgbClr val="FFFFFF"/>
                </a:solidFill>
              </a:rPr>
              <a:t>K-means Algorithm</a:t>
            </a:r>
            <a:endParaRPr lang="en-GB" sz="2800">
              <a:solidFill>
                <a:srgbClr val="FFFFFF"/>
              </a:solidFill>
            </a:endParaRPr>
          </a:p>
        </p:txBody>
      </p:sp>
      <p:sp>
        <p:nvSpPr>
          <p:cNvPr id="3" name="Content Placeholder 2">
            <a:extLst>
              <a:ext uri="{FF2B5EF4-FFF2-40B4-BE49-F238E27FC236}">
                <a16:creationId xmlns:a16="http://schemas.microsoft.com/office/drawing/2014/main" id="{3226488A-5247-4F1C-A455-269679766016}"/>
              </a:ext>
            </a:extLst>
          </p:cNvPr>
          <p:cNvSpPr>
            <a:spLocks noGrp="1"/>
          </p:cNvSpPr>
          <p:nvPr>
            <p:ph idx="1"/>
          </p:nvPr>
        </p:nvSpPr>
        <p:spPr>
          <a:xfrm>
            <a:off x="764883" y="2438400"/>
            <a:ext cx="6855115" cy="3495742"/>
          </a:xfrm>
        </p:spPr>
        <p:txBody>
          <a:bodyPr>
            <a:normAutofit/>
          </a:bodyPr>
          <a:lstStyle/>
          <a:p>
            <a:r>
              <a:rPr lang="en-US" sz="1600" dirty="0">
                <a:solidFill>
                  <a:srgbClr val="FFFFFF"/>
                </a:solidFill>
              </a:rPr>
              <a:t>PSEUDOCODE: </a:t>
            </a:r>
            <a:r>
              <a:rPr lang="en-US" sz="1600" dirty="0" err="1">
                <a:solidFill>
                  <a:srgbClr val="FFFFFF"/>
                </a:solidFill>
              </a:rPr>
              <a:t>Initialises</a:t>
            </a:r>
            <a:r>
              <a:rPr lang="en-US" sz="1600" dirty="0">
                <a:solidFill>
                  <a:srgbClr val="FFFFFF"/>
                </a:solidFill>
              </a:rPr>
              <a:t> N number of centers. Each data point is then assigned a label corresponding to the nearest center. After all data is assigned, new centers  = mean of each clusters. </a:t>
            </a:r>
          </a:p>
          <a:p>
            <a:r>
              <a:rPr lang="en-US" sz="1600" dirty="0">
                <a:solidFill>
                  <a:srgbClr val="FFFFFF"/>
                </a:solidFill>
              </a:rPr>
              <a:t>This algorithm ensures that we get a specified number of clusters which is an advantage since we do not have to filter out the unnecessary clusters which we saw in earlier algorithm,</a:t>
            </a:r>
          </a:p>
          <a:p>
            <a:r>
              <a:rPr lang="en-US" sz="1600" dirty="0">
                <a:solidFill>
                  <a:srgbClr val="FFFFFF"/>
                </a:solidFill>
              </a:rPr>
              <a:t>However, the output is dependent on the initial centers which need to be optimized if we want to get correct classification of individual plant. </a:t>
            </a:r>
          </a:p>
          <a:p>
            <a:r>
              <a:rPr lang="en-US" sz="1600" dirty="0">
                <a:solidFill>
                  <a:srgbClr val="FFFFFF"/>
                </a:solidFill>
              </a:rPr>
              <a:t>Also , the classification is done in 2d (Y,Z) axis. K-means in 3 dimensions do not give clusters of individual plant which is obvious from the pseudocode. </a:t>
            </a:r>
            <a:endParaRPr lang="en-GB" sz="1600" dirty="0">
              <a:solidFill>
                <a:srgbClr val="FFFFFF"/>
              </a:solidFill>
            </a:endParaRPr>
          </a:p>
        </p:txBody>
      </p:sp>
      <p:pic>
        <p:nvPicPr>
          <p:cNvPr id="4" name="Picture 3">
            <a:extLst>
              <a:ext uri="{FF2B5EF4-FFF2-40B4-BE49-F238E27FC236}">
                <a16:creationId xmlns:a16="http://schemas.microsoft.com/office/drawing/2014/main" id="{D8C0FC53-6307-403E-8CE7-B0C1516E441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8014996" y="877079"/>
            <a:ext cx="4096139" cy="2318144"/>
          </a:xfrm>
          <a:prstGeom prst="rect">
            <a:avLst/>
          </a:prstGeom>
        </p:spPr>
      </p:pic>
      <p:pic>
        <p:nvPicPr>
          <p:cNvPr id="5" name="Picture 4">
            <a:extLst>
              <a:ext uri="{FF2B5EF4-FFF2-40B4-BE49-F238E27FC236}">
                <a16:creationId xmlns:a16="http://schemas.microsoft.com/office/drawing/2014/main" id="{017A3632-A8E8-4245-9932-548A0E8FF112}"/>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8929396" y="3732244"/>
            <a:ext cx="2626280" cy="2499221"/>
          </a:xfrm>
          <a:prstGeom prst="rect">
            <a:avLst/>
          </a:prstGeom>
        </p:spPr>
      </p:pic>
    </p:spTree>
    <p:extLst>
      <p:ext uri="{BB962C8B-B14F-4D97-AF65-F5344CB8AC3E}">
        <p14:creationId xmlns:p14="http://schemas.microsoft.com/office/powerpoint/2010/main" val="13187886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3">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AD7401F-D825-4EB2-B019-EBFB11F4BD25}"/>
              </a:ext>
            </a:extLst>
          </p:cNvPr>
          <p:cNvSpPr>
            <a:spLocks noGrp="1"/>
          </p:cNvSpPr>
          <p:nvPr>
            <p:ph type="title"/>
          </p:nvPr>
        </p:nvSpPr>
        <p:spPr>
          <a:xfrm>
            <a:off x="8013433" y="702156"/>
            <a:ext cx="3568661" cy="1188720"/>
          </a:xfrm>
        </p:spPr>
        <p:txBody>
          <a:bodyPr>
            <a:normAutofit/>
          </a:bodyPr>
          <a:lstStyle/>
          <a:p>
            <a:pPr>
              <a:lnSpc>
                <a:spcPct val="90000"/>
              </a:lnSpc>
            </a:pPr>
            <a:r>
              <a:rPr lang="en-US" sz="2200"/>
              <a:t>OUTPUT FROM CLUSTERING ALGORITHM ON PLANT LEVEL </a:t>
            </a:r>
            <a:endParaRPr lang="en-GB" sz="2200"/>
          </a:p>
        </p:txBody>
      </p:sp>
      <p:pic>
        <p:nvPicPr>
          <p:cNvPr id="4" name="Picture 3">
            <a:extLst>
              <a:ext uri="{FF2B5EF4-FFF2-40B4-BE49-F238E27FC236}">
                <a16:creationId xmlns:a16="http://schemas.microsoft.com/office/drawing/2014/main" id="{CC045370-87B7-4A96-BD1C-1F3409F685AA}"/>
              </a:ext>
            </a:extLst>
          </p:cNvPr>
          <p:cNvPicPr>
            <a:picLocks noChangeAspect="1"/>
          </p:cNvPicPr>
          <p:nvPr/>
        </p:nvPicPr>
        <p:blipFill rotWithShape="1">
          <a:blip r:embed="rId2"/>
          <a:srcRect l="7019" r="9725" b="2"/>
          <a:stretch/>
        </p:blipFill>
        <p:spPr>
          <a:xfrm>
            <a:off x="20" y="10"/>
            <a:ext cx="7537685" cy="6857990"/>
          </a:xfrm>
          <a:prstGeom prst="rect">
            <a:avLst/>
          </a:prstGeom>
        </p:spPr>
      </p:pic>
      <p:sp>
        <p:nvSpPr>
          <p:cNvPr id="42" name="Rectangle 25">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F7C3A56-AC14-4EFD-A552-65EA488D2B15}"/>
              </a:ext>
            </a:extLst>
          </p:cNvPr>
          <p:cNvSpPr>
            <a:spLocks noGrp="1"/>
          </p:cNvSpPr>
          <p:nvPr>
            <p:ph idx="1"/>
          </p:nvPr>
        </p:nvSpPr>
        <p:spPr>
          <a:xfrm>
            <a:off x="8013433" y="2340864"/>
            <a:ext cx="3568661" cy="3634486"/>
          </a:xfrm>
        </p:spPr>
        <p:txBody>
          <a:bodyPr>
            <a:normAutofit/>
          </a:bodyPr>
          <a:lstStyle/>
          <a:p>
            <a:pPr>
              <a:lnSpc>
                <a:spcPct val="100000"/>
              </a:lnSpc>
            </a:pPr>
            <a:r>
              <a:rPr lang="en-US" sz="1700" dirty="0"/>
              <a:t>The output from the clustering earlier should give us an array of 6 plants. If there are more than 6 arrays, then it means that the classification is incorrect. Each array needs to be tested to see if each cluster represents  an actual plant. </a:t>
            </a:r>
          </a:p>
          <a:p>
            <a:pPr>
              <a:lnSpc>
                <a:spcPct val="100000"/>
              </a:lnSpc>
            </a:pPr>
            <a:r>
              <a:rPr lang="en-US" sz="1700" dirty="0"/>
              <a:t>Given that the figure alongside shows correct clusters, we now proceed with the preprocessing at leaf level. Each of these plants are stored in the Plant{} cell. </a:t>
            </a:r>
            <a:endParaRPr lang="en-GB" sz="1700" dirty="0"/>
          </a:p>
        </p:txBody>
      </p:sp>
    </p:spTree>
    <p:extLst>
      <p:ext uri="{BB962C8B-B14F-4D97-AF65-F5344CB8AC3E}">
        <p14:creationId xmlns:p14="http://schemas.microsoft.com/office/powerpoint/2010/main" val="3177222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BF2FC3-0ACD-438F-B4C4-110697EAA33F}"/>
              </a:ext>
            </a:extLst>
          </p:cNvPr>
          <p:cNvSpPr>
            <a:spLocks noGrp="1"/>
          </p:cNvSpPr>
          <p:nvPr>
            <p:ph type="title"/>
          </p:nvPr>
        </p:nvSpPr>
        <p:spPr>
          <a:xfrm>
            <a:off x="609906" y="702156"/>
            <a:ext cx="3568661" cy="1188720"/>
          </a:xfrm>
        </p:spPr>
        <p:txBody>
          <a:bodyPr>
            <a:normAutofit/>
          </a:bodyPr>
          <a:lstStyle/>
          <a:p>
            <a:r>
              <a:rPr lang="en-US" sz="2800"/>
              <a:t>CLUSTERING OF INDIVIDUAL LEAVES</a:t>
            </a:r>
            <a:endParaRPr lang="en-GB" sz="2800"/>
          </a:p>
        </p:txBody>
      </p:sp>
      <p:sp>
        <p:nvSpPr>
          <p:cNvPr id="37" name="Rectangle 3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4307C96-5A69-4530-BB71-93A7869F68DD}"/>
              </a:ext>
            </a:extLst>
          </p:cNvPr>
          <p:cNvSpPr>
            <a:spLocks noGrp="1"/>
          </p:cNvSpPr>
          <p:nvPr>
            <p:ph idx="1"/>
          </p:nvPr>
        </p:nvSpPr>
        <p:spPr>
          <a:xfrm>
            <a:off x="609905" y="1976969"/>
            <a:ext cx="3568661" cy="4321193"/>
          </a:xfrm>
        </p:spPr>
        <p:txBody>
          <a:bodyPr>
            <a:normAutofit lnSpcReduction="10000"/>
          </a:bodyPr>
          <a:lstStyle/>
          <a:p>
            <a:pPr>
              <a:lnSpc>
                <a:spcPct val="100000"/>
              </a:lnSpc>
              <a:buClr>
                <a:srgbClr val="EFBB2A"/>
              </a:buClr>
            </a:pPr>
            <a:r>
              <a:rPr lang="en-US" sz="1400" dirty="0"/>
              <a:t>For a given plant, we can identify some data points that are not exactly a part of the leaf. For example, the pot generates several data points as well which is not required in our surface reconstruction. Also, there are a number of data points that lie outside the plant(considered as anomalous points).These data have to be removed. </a:t>
            </a:r>
          </a:p>
          <a:p>
            <a:pPr>
              <a:lnSpc>
                <a:spcPct val="100000"/>
              </a:lnSpc>
              <a:buClr>
                <a:srgbClr val="EFBB2A"/>
              </a:buClr>
            </a:pPr>
            <a:r>
              <a:rPr lang="en-US" sz="1400" dirty="0"/>
              <a:t>Since there are no explicit features that can be used to separate the unnecessary points from the necessary plant data, we have to manually remove most of these data. However, before we do that , we carry out another clustering algorithm on the leaf level and remove all clusters that do not  represent a leaf. </a:t>
            </a:r>
          </a:p>
          <a:p>
            <a:pPr>
              <a:lnSpc>
                <a:spcPct val="100000"/>
              </a:lnSpc>
              <a:buClr>
                <a:srgbClr val="EFBB2A"/>
              </a:buClr>
            </a:pPr>
            <a:r>
              <a:rPr lang="en-US" sz="1400" dirty="0"/>
              <a:t>The leaves were classified based on several algorithms.</a:t>
            </a:r>
            <a:endParaRPr lang="en-GB" sz="1400" dirty="0"/>
          </a:p>
        </p:txBody>
      </p:sp>
      <p:pic>
        <p:nvPicPr>
          <p:cNvPr id="6" name="Picture 5">
            <a:extLst>
              <a:ext uri="{FF2B5EF4-FFF2-40B4-BE49-F238E27FC236}">
                <a16:creationId xmlns:a16="http://schemas.microsoft.com/office/drawing/2014/main" id="{054166E5-168C-4730-815C-33D7F97BF44F}"/>
              </a:ext>
            </a:extLst>
          </p:cNvPr>
          <p:cNvPicPr>
            <a:picLocks noChangeAspect="1"/>
          </p:cNvPicPr>
          <p:nvPr/>
        </p:nvPicPr>
        <p:blipFill rotWithShape="1">
          <a:blip r:embed="rId2"/>
          <a:srcRect l="6965" r="7305" b="1"/>
          <a:stretch/>
        </p:blipFill>
        <p:spPr>
          <a:xfrm>
            <a:off x="4654295" y="10"/>
            <a:ext cx="7537705" cy="6857990"/>
          </a:xfrm>
          <a:prstGeom prst="rect">
            <a:avLst/>
          </a:prstGeom>
        </p:spPr>
      </p:pic>
    </p:spTree>
    <p:extLst>
      <p:ext uri="{BB962C8B-B14F-4D97-AF65-F5344CB8AC3E}">
        <p14:creationId xmlns:p14="http://schemas.microsoft.com/office/powerpoint/2010/main" val="378793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3D8D6A-E30B-4C9F-812F-47AD4988D2F4}"/>
              </a:ext>
            </a:extLst>
          </p:cNvPr>
          <p:cNvPicPr>
            <a:picLocks noChangeAspect="1"/>
          </p:cNvPicPr>
          <p:nvPr/>
        </p:nvPicPr>
        <p:blipFill rotWithShape="1">
          <a:blip r:embed="rId2"/>
          <a:srcRect l="10222" r="-1" b="-1"/>
          <a:stretch/>
        </p:blipFill>
        <p:spPr>
          <a:xfrm>
            <a:off x="5131621" y="1012371"/>
            <a:ext cx="6864636" cy="5002948"/>
          </a:xfrm>
          <a:prstGeom prst="rect">
            <a:avLst/>
          </a:prstGeom>
        </p:spPr>
      </p:pic>
      <p:sp>
        <p:nvSpPr>
          <p:cNvPr id="29" name="Rectangle 9">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1">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22466F2-1DD8-4DB3-BF4E-A255CC88C808}"/>
              </a:ext>
            </a:extLst>
          </p:cNvPr>
          <p:cNvSpPr>
            <a:spLocks noGrp="1"/>
          </p:cNvSpPr>
          <p:nvPr>
            <p:ph type="title"/>
          </p:nvPr>
        </p:nvSpPr>
        <p:spPr>
          <a:xfrm>
            <a:off x="897227" y="1153886"/>
            <a:ext cx="3374265" cy="971306"/>
          </a:xfrm>
        </p:spPr>
        <p:txBody>
          <a:bodyPr>
            <a:normAutofit/>
          </a:bodyPr>
          <a:lstStyle/>
          <a:p>
            <a:r>
              <a:rPr lang="en-US" sz="2400">
                <a:solidFill>
                  <a:schemeClr val="tx1"/>
                </a:solidFill>
              </a:rPr>
              <a:t>Minimum Distance Algorithm</a:t>
            </a:r>
            <a:endParaRPr lang="en-GB" sz="2400" dirty="0">
              <a:solidFill>
                <a:schemeClr val="tx1"/>
              </a:solidFill>
            </a:endParaRPr>
          </a:p>
        </p:txBody>
      </p:sp>
      <p:sp>
        <p:nvSpPr>
          <p:cNvPr id="3" name="Content Placeholder 2">
            <a:extLst>
              <a:ext uri="{FF2B5EF4-FFF2-40B4-BE49-F238E27FC236}">
                <a16:creationId xmlns:a16="http://schemas.microsoft.com/office/drawing/2014/main" id="{CFE42AE7-7B18-4FC1-9863-D64DD6BA021D}"/>
              </a:ext>
            </a:extLst>
          </p:cNvPr>
          <p:cNvSpPr>
            <a:spLocks noGrp="1"/>
          </p:cNvSpPr>
          <p:nvPr>
            <p:ph idx="1"/>
          </p:nvPr>
        </p:nvSpPr>
        <p:spPr>
          <a:xfrm>
            <a:off x="897226" y="2266682"/>
            <a:ext cx="3374265" cy="3437431"/>
          </a:xfrm>
        </p:spPr>
        <p:txBody>
          <a:bodyPr>
            <a:normAutofit/>
          </a:bodyPr>
          <a:lstStyle/>
          <a:p>
            <a:pPr>
              <a:lnSpc>
                <a:spcPct val="100000"/>
              </a:lnSpc>
            </a:pPr>
            <a:r>
              <a:rPr lang="en-US" sz="1600" dirty="0"/>
              <a:t>This is the same algorithm that we used to cluster on plant level. </a:t>
            </a:r>
          </a:p>
          <a:p>
            <a:pPr>
              <a:lnSpc>
                <a:spcPct val="100000"/>
              </a:lnSpc>
            </a:pPr>
            <a:r>
              <a:rPr lang="en-US" sz="1600" dirty="0"/>
              <a:t>This method of clustering seems to work well with the species we are working with. However, we will encounter issues when other species try to implement this algorithm to cluster on leaf level. </a:t>
            </a:r>
          </a:p>
          <a:p>
            <a:pPr>
              <a:lnSpc>
                <a:spcPct val="100000"/>
              </a:lnSpc>
            </a:pPr>
            <a:r>
              <a:rPr lang="en-US" sz="1600" dirty="0"/>
              <a:t>Additional filtering is required as some clusters contain multiple leaves, or cluster from vase, or other anomalous points.  </a:t>
            </a:r>
            <a:endParaRPr lang="en-GB" sz="1600" dirty="0"/>
          </a:p>
        </p:txBody>
      </p:sp>
    </p:spTree>
    <p:extLst>
      <p:ext uri="{BB962C8B-B14F-4D97-AF65-F5344CB8AC3E}">
        <p14:creationId xmlns:p14="http://schemas.microsoft.com/office/powerpoint/2010/main" val="23277577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7">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B72E9F2-6252-40A6-A263-B6E69CEC4A63}"/>
              </a:ext>
            </a:extLst>
          </p:cNvPr>
          <p:cNvSpPr>
            <a:spLocks noGrp="1"/>
          </p:cNvSpPr>
          <p:nvPr>
            <p:ph type="title"/>
          </p:nvPr>
        </p:nvSpPr>
        <p:spPr>
          <a:xfrm>
            <a:off x="609906" y="702156"/>
            <a:ext cx="5091098" cy="622792"/>
          </a:xfrm>
        </p:spPr>
        <p:txBody>
          <a:bodyPr>
            <a:normAutofit/>
          </a:bodyPr>
          <a:lstStyle/>
          <a:p>
            <a:r>
              <a:rPr lang="en-US" sz="2800" dirty="0"/>
              <a:t>DENSITY BASED CLUSTERING</a:t>
            </a:r>
            <a:endParaRPr lang="en-GB" sz="2800" dirty="0"/>
          </a:p>
        </p:txBody>
      </p:sp>
      <p:sp>
        <p:nvSpPr>
          <p:cNvPr id="59" name="Rectangle 39">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Content Placeholder 2">
            <a:extLst>
              <a:ext uri="{FF2B5EF4-FFF2-40B4-BE49-F238E27FC236}">
                <a16:creationId xmlns:a16="http://schemas.microsoft.com/office/drawing/2014/main" id="{46A4AD0F-60B3-4B63-A8E3-C5F41BEED2E7}"/>
              </a:ext>
            </a:extLst>
          </p:cNvPr>
          <p:cNvSpPr>
            <a:spLocks noGrp="1"/>
          </p:cNvSpPr>
          <p:nvPr>
            <p:ph idx="1"/>
          </p:nvPr>
        </p:nvSpPr>
        <p:spPr>
          <a:xfrm>
            <a:off x="794658" y="1478465"/>
            <a:ext cx="5564197" cy="5146270"/>
          </a:xfrm>
        </p:spPr>
        <p:txBody>
          <a:bodyPr>
            <a:normAutofit/>
          </a:bodyPr>
          <a:lstStyle/>
          <a:p>
            <a:pPr marL="0" indent="0">
              <a:lnSpc>
                <a:spcPct val="100000"/>
              </a:lnSpc>
              <a:buNone/>
            </a:pPr>
            <a:r>
              <a:rPr lang="en-US" sz="1600" dirty="0"/>
              <a:t>Consider a set of points in some space to be clustered. Let ε be a parameter specifying the radius of a neighborhood with respect to some point. For the purpose of DB clustering, the points are classified as core points, (density-)reachable points and outliers, as follows: </a:t>
            </a:r>
          </a:p>
          <a:p>
            <a:pPr marL="0" indent="0">
              <a:lnSpc>
                <a:spcPct val="100000"/>
              </a:lnSpc>
              <a:buNone/>
            </a:pPr>
            <a:r>
              <a:rPr lang="en-US" sz="1600" dirty="0"/>
              <a:t>• A point p is a core point if at least </a:t>
            </a:r>
            <a:r>
              <a:rPr lang="en-US" sz="1600" dirty="0" err="1"/>
              <a:t>minpts</a:t>
            </a:r>
            <a:r>
              <a:rPr lang="en-US" sz="1600" dirty="0"/>
              <a:t> points are within distance ε of it (including p). </a:t>
            </a:r>
          </a:p>
          <a:p>
            <a:pPr marL="0" indent="0">
              <a:lnSpc>
                <a:spcPct val="100000"/>
              </a:lnSpc>
              <a:buNone/>
            </a:pPr>
            <a:r>
              <a:rPr lang="en-US" sz="1600" dirty="0"/>
              <a:t>• A point q is directly reachable from p if point q is within distance ε from core point p. Points are only said to be directly reachable from core points. </a:t>
            </a:r>
          </a:p>
          <a:p>
            <a:pPr marL="0" indent="0">
              <a:lnSpc>
                <a:spcPct val="100000"/>
              </a:lnSpc>
              <a:buNone/>
            </a:pPr>
            <a:r>
              <a:rPr lang="en-US" sz="1600" dirty="0"/>
              <a:t>• A point q is reachable from p if there is a path p1, ..., </a:t>
            </a:r>
            <a:r>
              <a:rPr lang="en-US" sz="1600" dirty="0" err="1"/>
              <a:t>pn</a:t>
            </a:r>
            <a:r>
              <a:rPr lang="en-US" sz="1600" dirty="0"/>
              <a:t> with p1 = p and </a:t>
            </a:r>
            <a:r>
              <a:rPr lang="en-US" sz="1600" dirty="0" err="1"/>
              <a:t>pn</a:t>
            </a:r>
            <a:r>
              <a:rPr lang="en-US" sz="1600" dirty="0"/>
              <a:t> = q, where each pi+1 is directly reachable from pi. Note that this implies that all points on the path must be core points, with the possible exception of q. </a:t>
            </a:r>
          </a:p>
          <a:p>
            <a:pPr marL="0" indent="0">
              <a:lnSpc>
                <a:spcPct val="100000"/>
              </a:lnSpc>
              <a:buNone/>
            </a:pPr>
            <a:r>
              <a:rPr lang="en-US" sz="1600" dirty="0"/>
              <a:t>• All points not reachable from any other point are outliers or noise points. </a:t>
            </a:r>
          </a:p>
        </p:txBody>
      </p:sp>
      <p:pic>
        <p:nvPicPr>
          <p:cNvPr id="6" name="Picture 5" descr="A close up of a logo&#10;&#10;Description automatically generated">
            <a:extLst>
              <a:ext uri="{FF2B5EF4-FFF2-40B4-BE49-F238E27FC236}">
                <a16:creationId xmlns:a16="http://schemas.microsoft.com/office/drawing/2014/main" id="{80684091-1C39-4C47-A76C-A38E0F232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71" y="1529202"/>
            <a:ext cx="3359735" cy="2506305"/>
          </a:xfrm>
          <a:prstGeom prst="rect">
            <a:avLst/>
          </a:prstGeom>
        </p:spPr>
      </p:pic>
      <p:sp>
        <p:nvSpPr>
          <p:cNvPr id="18" name="TextBox 17">
            <a:extLst>
              <a:ext uri="{FF2B5EF4-FFF2-40B4-BE49-F238E27FC236}">
                <a16:creationId xmlns:a16="http://schemas.microsoft.com/office/drawing/2014/main" id="{401497FE-B04D-4D65-9F14-B5E2ACAFC5FF}"/>
              </a:ext>
            </a:extLst>
          </p:cNvPr>
          <p:cNvSpPr txBox="1"/>
          <p:nvPr/>
        </p:nvSpPr>
        <p:spPr>
          <a:xfrm>
            <a:off x="7638368" y="4491902"/>
            <a:ext cx="3424334" cy="1477328"/>
          </a:xfrm>
          <a:prstGeom prst="rect">
            <a:avLst/>
          </a:prstGeom>
          <a:noFill/>
        </p:spPr>
        <p:txBody>
          <a:bodyPr wrap="square" rtlCol="0">
            <a:spAutoFit/>
          </a:bodyPr>
          <a:lstStyle/>
          <a:p>
            <a:r>
              <a:rPr lang="en-US" dirty="0"/>
              <a:t>Red point = core points</a:t>
            </a:r>
          </a:p>
          <a:p>
            <a:endParaRPr lang="en-US" dirty="0"/>
          </a:p>
          <a:p>
            <a:r>
              <a:rPr lang="en-US" dirty="0"/>
              <a:t>Core points have </a:t>
            </a:r>
            <a:r>
              <a:rPr lang="en-US" dirty="0" err="1"/>
              <a:t>minpts</a:t>
            </a:r>
            <a:r>
              <a:rPr lang="en-US" dirty="0"/>
              <a:t>=4 datapoints surrounding it within a radius ε.</a:t>
            </a:r>
          </a:p>
        </p:txBody>
      </p:sp>
    </p:spTree>
    <p:extLst>
      <p:ext uri="{BB962C8B-B14F-4D97-AF65-F5344CB8AC3E}">
        <p14:creationId xmlns:p14="http://schemas.microsoft.com/office/powerpoint/2010/main" val="16677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A39D-3D5E-4E8A-95CC-EF5B45A77DFC}"/>
              </a:ext>
            </a:extLst>
          </p:cNvPr>
          <p:cNvSpPr>
            <a:spLocks noGrp="1"/>
          </p:cNvSpPr>
          <p:nvPr>
            <p:ph type="title"/>
          </p:nvPr>
        </p:nvSpPr>
        <p:spPr>
          <a:xfrm>
            <a:off x="581192" y="702156"/>
            <a:ext cx="11029616" cy="891752"/>
          </a:xfrm>
        </p:spPr>
        <p:txBody>
          <a:bodyPr/>
          <a:lstStyle/>
          <a:p>
            <a:r>
              <a:rPr lang="en-US" dirty="0"/>
              <a:t>DENSITY BASED CLUSTERING</a:t>
            </a:r>
            <a:endParaRPr lang="en-GB" dirty="0"/>
          </a:p>
        </p:txBody>
      </p:sp>
      <p:pic>
        <p:nvPicPr>
          <p:cNvPr id="6" name="Content Placeholder 5">
            <a:extLst>
              <a:ext uri="{FF2B5EF4-FFF2-40B4-BE49-F238E27FC236}">
                <a16:creationId xmlns:a16="http://schemas.microsoft.com/office/drawing/2014/main" id="{B9C59B8D-8536-4A2A-9DCF-4B8C46B4BA29}"/>
              </a:ext>
            </a:extLst>
          </p:cNvPr>
          <p:cNvPicPr>
            <a:picLocks noGrp="1" noChangeAspect="1"/>
          </p:cNvPicPr>
          <p:nvPr>
            <p:ph idx="1"/>
          </p:nvPr>
        </p:nvPicPr>
        <p:blipFill>
          <a:blip r:embed="rId2"/>
          <a:stretch>
            <a:fillRect/>
          </a:stretch>
        </p:blipFill>
        <p:spPr>
          <a:xfrm>
            <a:off x="7965946" y="573876"/>
            <a:ext cx="3775490" cy="3298327"/>
          </a:xfrm>
          <a:prstGeom prst="rect">
            <a:avLst/>
          </a:prstGeom>
        </p:spPr>
      </p:pic>
      <p:sp>
        <p:nvSpPr>
          <p:cNvPr id="8" name="Content Placeholder 2">
            <a:extLst>
              <a:ext uri="{FF2B5EF4-FFF2-40B4-BE49-F238E27FC236}">
                <a16:creationId xmlns:a16="http://schemas.microsoft.com/office/drawing/2014/main" id="{42C86255-C389-41CD-B9F3-5DBFD619E34D}"/>
              </a:ext>
            </a:extLst>
          </p:cNvPr>
          <p:cNvSpPr txBox="1">
            <a:spLocks/>
          </p:cNvSpPr>
          <p:nvPr/>
        </p:nvSpPr>
        <p:spPr>
          <a:xfrm>
            <a:off x="816085" y="1722188"/>
            <a:ext cx="6477633" cy="416899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chemeClr val="tx1"/>
                </a:solidFill>
              </a:rPr>
              <a:t>The input parameters are </a:t>
            </a:r>
            <a:r>
              <a:rPr lang="en-US" dirty="0" err="1">
                <a:solidFill>
                  <a:schemeClr val="tx1"/>
                </a:solidFill>
              </a:rPr>
              <a:t>minpts</a:t>
            </a:r>
            <a:r>
              <a:rPr lang="en-US" dirty="0">
                <a:solidFill>
                  <a:schemeClr val="tx1"/>
                </a:solidFill>
              </a:rPr>
              <a:t>, epsilon</a:t>
            </a:r>
          </a:p>
          <a:p>
            <a:r>
              <a:rPr lang="en-US" i="1" dirty="0" err="1">
                <a:solidFill>
                  <a:schemeClr val="tx1"/>
                </a:solidFill>
              </a:rPr>
              <a:t>MinPts</a:t>
            </a:r>
            <a:r>
              <a:rPr lang="en-US" dirty="0">
                <a:solidFill>
                  <a:schemeClr val="tx1"/>
                </a:solidFill>
              </a:rPr>
              <a:t>:  As a rule of thumb, </a:t>
            </a:r>
            <a:r>
              <a:rPr lang="en-US" i="1" dirty="0" err="1">
                <a:solidFill>
                  <a:schemeClr val="tx1"/>
                </a:solidFill>
              </a:rPr>
              <a:t>minPts</a:t>
            </a:r>
            <a:r>
              <a:rPr lang="en-US" dirty="0">
                <a:solidFill>
                  <a:schemeClr val="tx1"/>
                </a:solidFill>
              </a:rPr>
              <a:t> = 2·</a:t>
            </a:r>
            <a:r>
              <a:rPr lang="en-US" i="1" dirty="0">
                <a:solidFill>
                  <a:schemeClr val="tx1"/>
                </a:solidFill>
              </a:rPr>
              <a:t>dim</a:t>
            </a:r>
            <a:r>
              <a:rPr lang="en-US" dirty="0">
                <a:solidFill>
                  <a:schemeClr val="tx1"/>
                </a:solidFill>
              </a:rPr>
              <a:t> can be used, but it may be necessary to choose larger values for very large data, for noisy data or for data that contains many duplicates.</a:t>
            </a:r>
          </a:p>
          <a:p>
            <a:r>
              <a:rPr lang="en-US" dirty="0">
                <a:solidFill>
                  <a:schemeClr val="tx1"/>
                </a:solidFill>
              </a:rPr>
              <a:t>ε: The value for ε can then be chosen by using a k-distance graph, plotting the distance to the </a:t>
            </a:r>
            <a:r>
              <a:rPr lang="en-US" i="1" dirty="0">
                <a:solidFill>
                  <a:schemeClr val="tx1"/>
                </a:solidFill>
              </a:rPr>
              <a:t>k</a:t>
            </a:r>
            <a:r>
              <a:rPr lang="en-US" dirty="0">
                <a:solidFill>
                  <a:schemeClr val="tx1"/>
                </a:solidFill>
              </a:rPr>
              <a:t> = </a:t>
            </a:r>
            <a:r>
              <a:rPr lang="en-US" i="1" dirty="0">
                <a:solidFill>
                  <a:schemeClr val="tx1"/>
                </a:solidFill>
              </a:rPr>
              <a:t>minPts</a:t>
            </a:r>
            <a:r>
              <a:rPr lang="en-US" dirty="0">
                <a:solidFill>
                  <a:schemeClr val="tx1"/>
                </a:solidFill>
              </a:rPr>
              <a:t>-1 nearest neighbor ordered from the largest to the smallest </a:t>
            </a:r>
            <a:r>
              <a:rPr lang="en-US" dirty="0" err="1">
                <a:solidFill>
                  <a:schemeClr val="tx1"/>
                </a:solidFill>
              </a:rPr>
              <a:t>value.Good</a:t>
            </a:r>
            <a:r>
              <a:rPr lang="en-US" dirty="0">
                <a:solidFill>
                  <a:schemeClr val="tx1"/>
                </a:solidFill>
              </a:rPr>
              <a:t> values of ε are where this plot shows an "</a:t>
            </a:r>
            <a:r>
              <a:rPr lang="en-US" dirty="0" err="1">
                <a:solidFill>
                  <a:schemeClr val="tx1"/>
                </a:solidFill>
              </a:rPr>
              <a:t>elbow“.if</a:t>
            </a:r>
            <a:r>
              <a:rPr lang="en-US" dirty="0">
                <a:solidFill>
                  <a:schemeClr val="tx1"/>
                </a:solidFill>
              </a:rPr>
              <a:t> ε is chosen much too small, a large part of the data will not be clustered; whereas for a too high value of ε, clusters will merge and the majority of objects will be in the same cluster. </a:t>
            </a:r>
          </a:p>
        </p:txBody>
      </p:sp>
      <p:pic>
        <p:nvPicPr>
          <p:cNvPr id="9" name="Picture 8">
            <a:extLst>
              <a:ext uri="{FF2B5EF4-FFF2-40B4-BE49-F238E27FC236}">
                <a16:creationId xmlns:a16="http://schemas.microsoft.com/office/drawing/2014/main" id="{831E05F5-C91D-4DB0-A7A3-6E00881D3493}"/>
              </a:ext>
            </a:extLst>
          </p:cNvPr>
          <p:cNvPicPr>
            <a:picLocks noChangeAspect="1"/>
          </p:cNvPicPr>
          <p:nvPr/>
        </p:nvPicPr>
        <p:blipFill>
          <a:blip r:embed="rId3"/>
          <a:stretch>
            <a:fillRect/>
          </a:stretch>
        </p:blipFill>
        <p:spPr>
          <a:xfrm>
            <a:off x="7965946" y="3974841"/>
            <a:ext cx="3805579" cy="2789853"/>
          </a:xfrm>
          <a:prstGeom prst="rect">
            <a:avLst/>
          </a:prstGeom>
        </p:spPr>
      </p:pic>
    </p:spTree>
    <p:extLst>
      <p:ext uri="{BB962C8B-B14F-4D97-AF65-F5344CB8AC3E}">
        <p14:creationId xmlns:p14="http://schemas.microsoft.com/office/powerpoint/2010/main" val="91675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E887-CAC0-47B1-B876-5B88845CB667}"/>
              </a:ext>
            </a:extLst>
          </p:cNvPr>
          <p:cNvSpPr>
            <a:spLocks noGrp="1"/>
          </p:cNvSpPr>
          <p:nvPr>
            <p:ph type="title"/>
          </p:nvPr>
        </p:nvSpPr>
        <p:spPr>
          <a:xfrm>
            <a:off x="581192" y="702156"/>
            <a:ext cx="11029616" cy="585468"/>
          </a:xfrm>
        </p:spPr>
        <p:txBody>
          <a:bodyPr/>
          <a:lstStyle/>
          <a:p>
            <a:r>
              <a:rPr lang="en-US" dirty="0"/>
              <a:t>COMPARISION</a:t>
            </a:r>
            <a:endParaRPr lang="en-GB" dirty="0"/>
          </a:p>
        </p:txBody>
      </p:sp>
      <p:sp>
        <p:nvSpPr>
          <p:cNvPr id="3" name="Content Placeholder 2">
            <a:extLst>
              <a:ext uri="{FF2B5EF4-FFF2-40B4-BE49-F238E27FC236}">
                <a16:creationId xmlns:a16="http://schemas.microsoft.com/office/drawing/2014/main" id="{D8E107E2-75B9-4A94-AC7D-9832E84380B3}"/>
              </a:ext>
            </a:extLst>
          </p:cNvPr>
          <p:cNvSpPr>
            <a:spLocks noGrp="1"/>
          </p:cNvSpPr>
          <p:nvPr>
            <p:ph idx="1"/>
          </p:nvPr>
        </p:nvSpPr>
        <p:spPr>
          <a:xfrm>
            <a:off x="515878" y="1459682"/>
            <a:ext cx="11029615" cy="1307405"/>
          </a:xfrm>
        </p:spPr>
        <p:txBody>
          <a:bodyPr/>
          <a:lstStyle/>
          <a:p>
            <a:r>
              <a:rPr lang="en-US" dirty="0"/>
              <a:t>The two algorithms produce similar results for the species that we are working with. </a:t>
            </a:r>
          </a:p>
          <a:p>
            <a:r>
              <a:rPr lang="en-US" dirty="0"/>
              <a:t>However, for some other species, </a:t>
            </a:r>
            <a:r>
              <a:rPr lang="en-US" dirty="0" err="1"/>
              <a:t>DBCluster</a:t>
            </a:r>
            <a:r>
              <a:rPr lang="en-US" dirty="0"/>
              <a:t> produces more realistic results compared to Minimum Distance Algorithm. </a:t>
            </a:r>
            <a:endParaRPr lang="en-GB" dirty="0"/>
          </a:p>
        </p:txBody>
      </p:sp>
      <p:pic>
        <p:nvPicPr>
          <p:cNvPr id="5" name="Picture 4">
            <a:extLst>
              <a:ext uri="{FF2B5EF4-FFF2-40B4-BE49-F238E27FC236}">
                <a16:creationId xmlns:a16="http://schemas.microsoft.com/office/drawing/2014/main" id="{5D0D848C-BBEF-413E-AAB1-59B741FE7649}"/>
              </a:ext>
            </a:extLst>
          </p:cNvPr>
          <p:cNvPicPr>
            <a:picLocks noChangeAspect="1"/>
          </p:cNvPicPr>
          <p:nvPr/>
        </p:nvPicPr>
        <p:blipFill>
          <a:blip r:embed="rId2"/>
          <a:stretch>
            <a:fillRect/>
          </a:stretch>
        </p:blipFill>
        <p:spPr>
          <a:xfrm>
            <a:off x="367660" y="2936587"/>
            <a:ext cx="3788229" cy="3688931"/>
          </a:xfrm>
          <a:prstGeom prst="rect">
            <a:avLst/>
          </a:prstGeom>
        </p:spPr>
      </p:pic>
      <p:pic>
        <p:nvPicPr>
          <p:cNvPr id="6" name="Picture 5">
            <a:extLst>
              <a:ext uri="{FF2B5EF4-FFF2-40B4-BE49-F238E27FC236}">
                <a16:creationId xmlns:a16="http://schemas.microsoft.com/office/drawing/2014/main" id="{E006306F-FF0B-439B-94B8-EB771E34F9DC}"/>
              </a:ext>
            </a:extLst>
          </p:cNvPr>
          <p:cNvPicPr>
            <a:picLocks noChangeAspect="1"/>
          </p:cNvPicPr>
          <p:nvPr/>
        </p:nvPicPr>
        <p:blipFill>
          <a:blip r:embed="rId3"/>
          <a:stretch>
            <a:fillRect/>
          </a:stretch>
        </p:blipFill>
        <p:spPr>
          <a:xfrm>
            <a:off x="4572054" y="2936587"/>
            <a:ext cx="3638885" cy="3688931"/>
          </a:xfrm>
          <a:prstGeom prst="rect">
            <a:avLst/>
          </a:prstGeom>
        </p:spPr>
      </p:pic>
      <p:pic>
        <p:nvPicPr>
          <p:cNvPr id="7" name="Picture 6">
            <a:extLst>
              <a:ext uri="{FF2B5EF4-FFF2-40B4-BE49-F238E27FC236}">
                <a16:creationId xmlns:a16="http://schemas.microsoft.com/office/drawing/2014/main" id="{D12ADB56-43F9-402B-9BF3-B762EE53E71B}"/>
              </a:ext>
            </a:extLst>
          </p:cNvPr>
          <p:cNvPicPr>
            <a:picLocks noChangeAspect="1"/>
          </p:cNvPicPr>
          <p:nvPr/>
        </p:nvPicPr>
        <p:blipFill>
          <a:blip r:embed="rId4"/>
          <a:stretch>
            <a:fillRect/>
          </a:stretch>
        </p:blipFill>
        <p:spPr>
          <a:xfrm>
            <a:off x="8556171" y="2936587"/>
            <a:ext cx="3531217" cy="3688931"/>
          </a:xfrm>
          <a:prstGeom prst="rect">
            <a:avLst/>
          </a:prstGeom>
        </p:spPr>
      </p:pic>
    </p:spTree>
    <p:extLst>
      <p:ext uri="{BB962C8B-B14F-4D97-AF65-F5344CB8AC3E}">
        <p14:creationId xmlns:p14="http://schemas.microsoft.com/office/powerpoint/2010/main" val="129057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D2FC-5A5A-4397-A2C3-530370691C71}"/>
              </a:ext>
            </a:extLst>
          </p:cNvPr>
          <p:cNvSpPr>
            <a:spLocks noGrp="1"/>
          </p:cNvSpPr>
          <p:nvPr>
            <p:ph type="title"/>
          </p:nvPr>
        </p:nvSpPr>
        <p:spPr/>
        <p:txBody>
          <a:bodyPr/>
          <a:lstStyle/>
          <a:p>
            <a:r>
              <a:rPr lang="en-US" dirty="0"/>
              <a:t>Advantages/disadvantages of the two algorithms</a:t>
            </a:r>
            <a:endParaRPr lang="en-GB" dirty="0"/>
          </a:p>
        </p:txBody>
      </p:sp>
      <p:graphicFrame>
        <p:nvGraphicFramePr>
          <p:cNvPr id="4" name="Table 4">
            <a:extLst>
              <a:ext uri="{FF2B5EF4-FFF2-40B4-BE49-F238E27FC236}">
                <a16:creationId xmlns:a16="http://schemas.microsoft.com/office/drawing/2014/main" id="{763120E0-DEE7-4D58-BC5D-6B9EF77A92C0}"/>
              </a:ext>
            </a:extLst>
          </p:cNvPr>
          <p:cNvGraphicFramePr>
            <a:graphicFrameLocks noGrp="1"/>
          </p:cNvGraphicFramePr>
          <p:nvPr>
            <p:ph idx="1"/>
            <p:extLst>
              <p:ext uri="{D42A27DB-BD31-4B8C-83A1-F6EECF244321}">
                <p14:modId xmlns:p14="http://schemas.microsoft.com/office/powerpoint/2010/main" val="1488231428"/>
              </p:ext>
            </p:extLst>
          </p:nvPr>
        </p:nvGraphicFramePr>
        <p:xfrm>
          <a:off x="581025" y="2131125"/>
          <a:ext cx="11029950" cy="4631216"/>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3540514203"/>
                    </a:ext>
                  </a:extLst>
                </a:gridCol>
                <a:gridCol w="5514975">
                  <a:extLst>
                    <a:ext uri="{9D8B030D-6E8A-4147-A177-3AD203B41FA5}">
                      <a16:colId xmlns:a16="http://schemas.microsoft.com/office/drawing/2014/main" val="3946450569"/>
                    </a:ext>
                  </a:extLst>
                </a:gridCol>
              </a:tblGrid>
              <a:tr h="520099">
                <a:tc>
                  <a:txBody>
                    <a:bodyPr/>
                    <a:lstStyle/>
                    <a:p>
                      <a:r>
                        <a:rPr lang="en-US" dirty="0"/>
                        <a:t>Minimum Distance</a:t>
                      </a:r>
                      <a:endParaRPr lang="en-GB" dirty="0"/>
                    </a:p>
                  </a:txBody>
                  <a:tcPr/>
                </a:tc>
                <a:tc>
                  <a:txBody>
                    <a:bodyPr/>
                    <a:lstStyle/>
                    <a:p>
                      <a:r>
                        <a:rPr lang="en-US" dirty="0"/>
                        <a:t>DB Cluster</a:t>
                      </a:r>
                      <a:endParaRPr lang="en-GB" dirty="0"/>
                    </a:p>
                  </a:txBody>
                  <a:tcPr/>
                </a:tc>
                <a:extLst>
                  <a:ext uri="{0D108BD9-81ED-4DB2-BD59-A6C34878D82A}">
                    <a16:rowId xmlns:a16="http://schemas.microsoft.com/office/drawing/2014/main" val="2751025179"/>
                  </a:ext>
                </a:extLst>
              </a:tr>
              <a:tr h="891507">
                <a:tc>
                  <a:txBody>
                    <a:bodyPr/>
                    <a:lstStyle/>
                    <a:p>
                      <a:pPr marL="0" indent="0">
                        <a:buFont typeface="Arial" panose="020B0604020202020204" pitchFamily="34" charset="0"/>
                        <a:buNone/>
                      </a:pPr>
                      <a:r>
                        <a:rPr lang="en-US" dirty="0"/>
                        <a:t>Only one parameter requires tuning. </a:t>
                      </a:r>
                      <a:endParaRPr lang="en-GB" dirty="0"/>
                    </a:p>
                  </a:txBody>
                  <a:tcPr/>
                </a:tc>
                <a:tc>
                  <a:txBody>
                    <a:bodyPr/>
                    <a:lstStyle/>
                    <a:p>
                      <a:r>
                        <a:rPr lang="en-US" dirty="0"/>
                        <a:t>There are 2 parameters that need to be tuned. Changing these parameters heavily influences the type of clusters we get. </a:t>
                      </a:r>
                      <a:endParaRPr lang="en-GB" dirty="0"/>
                    </a:p>
                  </a:txBody>
                  <a:tcPr/>
                </a:tc>
                <a:extLst>
                  <a:ext uri="{0D108BD9-81ED-4DB2-BD59-A6C34878D82A}">
                    <a16:rowId xmlns:a16="http://schemas.microsoft.com/office/drawing/2014/main" val="2895888710"/>
                  </a:ext>
                </a:extLst>
              </a:tr>
              <a:tr h="624055">
                <a:tc>
                  <a:txBody>
                    <a:bodyPr/>
                    <a:lstStyle/>
                    <a:p>
                      <a:r>
                        <a:rPr lang="en-US" dirty="0"/>
                        <a:t>Only works well with leaves that are not elongated/curvy.</a:t>
                      </a:r>
                      <a:endParaRPr lang="en-GB" dirty="0"/>
                    </a:p>
                  </a:txBody>
                  <a:tcPr/>
                </a:tc>
                <a:tc>
                  <a:txBody>
                    <a:bodyPr/>
                    <a:lstStyle/>
                    <a:p>
                      <a:r>
                        <a:rPr lang="en-US" dirty="0"/>
                        <a:t>Works well with all kinds of leaves given that the parameters have been tuned appropriately.</a:t>
                      </a:r>
                      <a:endParaRPr lang="en-GB" dirty="0"/>
                    </a:p>
                  </a:txBody>
                  <a:tcPr/>
                </a:tc>
                <a:extLst>
                  <a:ext uri="{0D108BD9-81ED-4DB2-BD59-A6C34878D82A}">
                    <a16:rowId xmlns:a16="http://schemas.microsoft.com/office/drawing/2014/main" val="1029107459"/>
                  </a:ext>
                </a:extLst>
              </a:tr>
              <a:tr h="624055">
                <a:tc>
                  <a:txBody>
                    <a:bodyPr/>
                    <a:lstStyle/>
                    <a:p>
                      <a:r>
                        <a:rPr lang="en-US" dirty="0"/>
                        <a:t>Easy to choose the parameter given the data is well understood. </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If the data and scale are not well understood, choosing a meaningful distance threshold ε can be difficult.</a:t>
                      </a:r>
                    </a:p>
                  </a:txBody>
                  <a:tcPr/>
                </a:tc>
                <a:extLst>
                  <a:ext uri="{0D108BD9-81ED-4DB2-BD59-A6C34878D82A}">
                    <a16:rowId xmlns:a16="http://schemas.microsoft.com/office/drawing/2014/main" val="165241931"/>
                  </a:ext>
                </a:extLst>
              </a:tr>
              <a:tr h="1158959">
                <a:tc>
                  <a:txBody>
                    <a:bodyPr/>
                    <a:lstStyle/>
                    <a:p>
                      <a:r>
                        <a:rPr lang="en-US" dirty="0"/>
                        <a:t>Faster than the </a:t>
                      </a:r>
                      <a:r>
                        <a:rPr lang="en-US" dirty="0" err="1"/>
                        <a:t>DBCluster</a:t>
                      </a:r>
                      <a:r>
                        <a:rPr lang="en-US" dirty="0"/>
                        <a:t> algorithm for high dimensional data of the same size.  </a:t>
                      </a:r>
                      <a:endParaRPr lang="en-GB" dirty="0"/>
                    </a:p>
                  </a:txBody>
                  <a:tcPr/>
                </a:tc>
                <a:tc>
                  <a:txBody>
                    <a:bodyPr/>
                    <a:lstStyle/>
                    <a:p>
                      <a:r>
                        <a:rPr lang="en-US" sz="1800" b="0" i="0" kern="1200" dirty="0">
                          <a:solidFill>
                            <a:schemeClr val="dk1"/>
                          </a:solidFill>
                          <a:effectLst/>
                          <a:latin typeface="+mn-lt"/>
                          <a:ea typeface="+mn-ea"/>
                          <a:cs typeface="+mn-cs"/>
                        </a:rPr>
                        <a:t>Especially for </a:t>
                      </a:r>
                      <a:r>
                        <a:rPr lang="en-US" sz="1800" b="0" i="0" u="none" strike="noStrike" kern="1200" dirty="0">
                          <a:solidFill>
                            <a:schemeClr val="dk1"/>
                          </a:solidFill>
                          <a:effectLst/>
                          <a:latin typeface="+mn-lt"/>
                          <a:ea typeface="+mn-ea"/>
                          <a:cs typeface="+mn-cs"/>
                        </a:rPr>
                        <a:t>high-dimensional data,</a:t>
                      </a:r>
                      <a:r>
                        <a:rPr lang="en-US" sz="1800" b="0" i="0" kern="1200" dirty="0">
                          <a:solidFill>
                            <a:schemeClr val="dk1"/>
                          </a:solidFill>
                          <a:effectLst/>
                          <a:latin typeface="+mn-lt"/>
                          <a:ea typeface="+mn-ea"/>
                          <a:cs typeface="+mn-cs"/>
                        </a:rPr>
                        <a:t> this metric can be rendered almost useless due to the so-called "</a:t>
                      </a:r>
                      <a:r>
                        <a:rPr lang="en-US" sz="1800" b="0" i="0" u="none" strike="noStrike" kern="1200" dirty="0">
                          <a:solidFill>
                            <a:schemeClr val="tx1"/>
                          </a:solidFill>
                          <a:effectLst/>
                          <a:latin typeface="+mn-lt"/>
                          <a:ea typeface="+mn-ea"/>
                          <a:cs typeface="+mn-cs"/>
                        </a:rPr>
                        <a:t>Curse of dimensionality</a:t>
                      </a:r>
                      <a:r>
                        <a:rPr lang="en-US" sz="1800" b="0" i="0" u="none" kern="1200" dirty="0">
                          <a:solidFill>
                            <a:schemeClr val="tx1"/>
                          </a:solidFill>
                          <a:effectLst/>
                          <a:latin typeface="+mn-lt"/>
                          <a:ea typeface="+mn-ea"/>
                          <a:cs typeface="+mn-cs"/>
                        </a:rPr>
                        <a:t>", </a:t>
                      </a:r>
                      <a:r>
                        <a:rPr lang="en-US" sz="1800" b="0" i="0" kern="1200" dirty="0">
                          <a:solidFill>
                            <a:schemeClr val="dk1"/>
                          </a:solidFill>
                          <a:effectLst/>
                          <a:latin typeface="+mn-lt"/>
                          <a:ea typeface="+mn-ea"/>
                          <a:cs typeface="+mn-cs"/>
                        </a:rPr>
                        <a:t>making it difficult to find an appropriate value for ε. </a:t>
                      </a:r>
                      <a:endParaRPr lang="en-GB" dirty="0"/>
                    </a:p>
                  </a:txBody>
                  <a:tcPr/>
                </a:tc>
                <a:extLst>
                  <a:ext uri="{0D108BD9-81ED-4DB2-BD59-A6C34878D82A}">
                    <a16:rowId xmlns:a16="http://schemas.microsoft.com/office/drawing/2014/main" val="4290030729"/>
                  </a:ext>
                </a:extLst>
              </a:tr>
              <a:tr h="727837">
                <a:tc>
                  <a:txBody>
                    <a:bodyPr/>
                    <a:lstStyle/>
                    <a:p>
                      <a:r>
                        <a:rPr lang="en-US" dirty="0"/>
                        <a:t>Creates a more realistic number of clusters. </a:t>
                      </a:r>
                      <a:endParaRPr lang="en-GB" dirty="0"/>
                    </a:p>
                  </a:txBody>
                  <a:tcPr/>
                </a:tc>
                <a:tc>
                  <a:txBody>
                    <a:bodyPr/>
                    <a:lstStyle/>
                    <a:p>
                      <a:r>
                        <a:rPr lang="en-US" dirty="0"/>
                        <a:t>Creates too many clusters in optimal conditions. </a:t>
                      </a:r>
                      <a:endParaRPr lang="en-GB" dirty="0"/>
                    </a:p>
                  </a:txBody>
                  <a:tcPr/>
                </a:tc>
                <a:extLst>
                  <a:ext uri="{0D108BD9-81ED-4DB2-BD59-A6C34878D82A}">
                    <a16:rowId xmlns:a16="http://schemas.microsoft.com/office/drawing/2014/main" val="1748352736"/>
                  </a:ext>
                </a:extLst>
              </a:tr>
            </a:tbl>
          </a:graphicData>
        </a:graphic>
      </p:graphicFrame>
    </p:spTree>
    <p:extLst>
      <p:ext uri="{BB962C8B-B14F-4D97-AF65-F5344CB8AC3E}">
        <p14:creationId xmlns:p14="http://schemas.microsoft.com/office/powerpoint/2010/main" val="125178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63D44C-2075-42EB-9C34-61B4F5C7858F}"/>
              </a:ext>
            </a:extLst>
          </p:cNvPr>
          <p:cNvSpPr>
            <a:spLocks noGrp="1"/>
          </p:cNvSpPr>
          <p:nvPr>
            <p:ph type="title"/>
          </p:nvPr>
        </p:nvSpPr>
        <p:spPr>
          <a:xfrm>
            <a:off x="609906" y="702156"/>
            <a:ext cx="3568661" cy="1188720"/>
          </a:xfrm>
        </p:spPr>
        <p:txBody>
          <a:bodyPr>
            <a:normAutofit/>
          </a:bodyPr>
          <a:lstStyle/>
          <a:p>
            <a:r>
              <a:rPr lang="en-US" sz="2800"/>
              <a:t>POINT cLOUD TRANSFORMATION</a:t>
            </a:r>
            <a:endParaRPr lang="en-GB" sz="2800"/>
          </a:p>
        </p:txBody>
      </p:sp>
      <p:sp>
        <p:nvSpPr>
          <p:cNvPr id="59" name="Rectangle 6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9FD4D8D-AF18-48B6-A8C5-AE435BE56496}"/>
              </a:ext>
            </a:extLst>
          </p:cNvPr>
          <p:cNvSpPr>
            <a:spLocks noGrp="1"/>
          </p:cNvSpPr>
          <p:nvPr>
            <p:ph idx="1"/>
          </p:nvPr>
        </p:nvSpPr>
        <p:spPr>
          <a:xfrm>
            <a:off x="609906" y="2340864"/>
            <a:ext cx="3568661" cy="3634486"/>
          </a:xfrm>
        </p:spPr>
        <p:txBody>
          <a:bodyPr>
            <a:normAutofit/>
          </a:bodyPr>
          <a:lstStyle/>
          <a:p>
            <a:pPr>
              <a:lnSpc>
                <a:spcPct val="100000"/>
              </a:lnSpc>
            </a:pPr>
            <a:r>
              <a:rPr lang="en-US" sz="1700"/>
              <a:t>Now that we have an array of leaves for each plant, the pre-processing is now complete.</a:t>
            </a:r>
          </a:p>
          <a:p>
            <a:pPr>
              <a:lnSpc>
                <a:spcPct val="100000"/>
              </a:lnSpc>
            </a:pPr>
            <a:r>
              <a:rPr lang="en-GB" sz="1700"/>
              <a:t>In the next process, we pass a plane of best fit through the leaf. The leaf is then transformed into a function z= f(</a:t>
            </a:r>
            <a:r>
              <a:rPr lang="en-GB" sz="1700" err="1"/>
              <a:t>x,y</a:t>
            </a:r>
            <a:r>
              <a:rPr lang="en-GB" sz="1700"/>
              <a:t>) i.e. z direction orthogonal to the best fit plane.</a:t>
            </a:r>
          </a:p>
          <a:p>
            <a:pPr>
              <a:lnSpc>
                <a:spcPct val="100000"/>
              </a:lnSpc>
            </a:pPr>
            <a:r>
              <a:rPr lang="en-GB" sz="1700"/>
              <a:t>The transformed coordinates for the leaf can now be passed  into the </a:t>
            </a:r>
            <a:r>
              <a:rPr lang="en-GB" sz="1700" err="1"/>
              <a:t>RBFSolver</a:t>
            </a:r>
            <a:r>
              <a:rPr lang="en-GB" sz="1700"/>
              <a:t> function to compute the  RBF coefficients. </a:t>
            </a:r>
          </a:p>
          <a:p>
            <a:pPr>
              <a:lnSpc>
                <a:spcPct val="100000"/>
              </a:lnSpc>
            </a:pPr>
            <a:endParaRPr lang="en-GB" sz="1700"/>
          </a:p>
        </p:txBody>
      </p:sp>
      <p:pic>
        <p:nvPicPr>
          <p:cNvPr id="4" name="Picture 3">
            <a:extLst>
              <a:ext uri="{FF2B5EF4-FFF2-40B4-BE49-F238E27FC236}">
                <a16:creationId xmlns:a16="http://schemas.microsoft.com/office/drawing/2014/main" id="{C4902963-EA45-41C8-AE80-BE0DD2DC50D8}"/>
              </a:ext>
            </a:extLst>
          </p:cNvPr>
          <p:cNvPicPr>
            <a:picLocks noChangeAspect="1"/>
          </p:cNvPicPr>
          <p:nvPr/>
        </p:nvPicPr>
        <p:blipFill rotWithShape="1">
          <a:blip r:embed="rId2"/>
          <a:srcRect l="1278" r="50636" b="1"/>
          <a:stretch/>
        </p:blipFill>
        <p:spPr>
          <a:xfrm>
            <a:off x="4654295" y="10"/>
            <a:ext cx="7537705" cy="6857990"/>
          </a:xfrm>
          <a:prstGeom prst="rect">
            <a:avLst/>
          </a:prstGeom>
        </p:spPr>
      </p:pic>
    </p:spTree>
    <p:extLst>
      <p:ext uri="{BB962C8B-B14F-4D97-AF65-F5344CB8AC3E}">
        <p14:creationId xmlns:p14="http://schemas.microsoft.com/office/powerpoint/2010/main" val="149506046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2">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5DBA9-F909-4D75-ACE8-67C42E308F1E}"/>
              </a:ext>
            </a:extLst>
          </p:cNvPr>
          <p:cNvSpPr>
            <a:spLocks noGrp="1"/>
          </p:cNvSpPr>
          <p:nvPr>
            <p:ph type="title"/>
          </p:nvPr>
        </p:nvSpPr>
        <p:spPr>
          <a:xfrm>
            <a:off x="234892" y="702156"/>
            <a:ext cx="11375915" cy="625246"/>
          </a:xfrm>
        </p:spPr>
        <p:txBody>
          <a:bodyPr>
            <a:normAutofit/>
          </a:bodyPr>
          <a:lstStyle/>
          <a:p>
            <a:r>
              <a:rPr lang="en-US" sz="2800" dirty="0"/>
              <a:t>Radial basis functions</a:t>
            </a:r>
            <a:endParaRPr lang="en-GB" sz="2800" dirty="0"/>
          </a:p>
        </p:txBody>
      </p:sp>
      <p:sp>
        <p:nvSpPr>
          <p:cNvPr id="61" name="Rectangle 54">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56">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74A557C4-05AA-465D-8363-520719D2BB18}"/>
              </a:ext>
            </a:extLst>
          </p:cNvPr>
          <p:cNvPicPr>
            <a:picLocks noChangeAspect="1"/>
          </p:cNvPicPr>
          <p:nvPr/>
        </p:nvPicPr>
        <p:blipFill>
          <a:blip r:embed="rId2"/>
          <a:stretch>
            <a:fillRect/>
          </a:stretch>
        </p:blipFill>
        <p:spPr>
          <a:xfrm>
            <a:off x="8208059" y="2185469"/>
            <a:ext cx="2979071" cy="602069"/>
          </a:xfrm>
          <a:prstGeom prst="rect">
            <a:avLst/>
          </a:prstGeom>
        </p:spPr>
      </p:pic>
      <p:pic>
        <p:nvPicPr>
          <p:cNvPr id="6" name="Picture 5">
            <a:extLst>
              <a:ext uri="{FF2B5EF4-FFF2-40B4-BE49-F238E27FC236}">
                <a16:creationId xmlns:a16="http://schemas.microsoft.com/office/drawing/2014/main" id="{56C5D1F5-350A-4D7B-9E80-5F487A388576}"/>
              </a:ext>
            </a:extLst>
          </p:cNvPr>
          <p:cNvPicPr>
            <a:picLocks noChangeAspect="1"/>
          </p:cNvPicPr>
          <p:nvPr/>
        </p:nvPicPr>
        <p:blipFill>
          <a:blip r:embed="rId3"/>
          <a:stretch>
            <a:fillRect/>
          </a:stretch>
        </p:blipFill>
        <p:spPr>
          <a:xfrm>
            <a:off x="7382234" y="3190705"/>
            <a:ext cx="4383580" cy="2407662"/>
          </a:xfrm>
          <a:prstGeom prst="rect">
            <a:avLst/>
          </a:prstGeom>
        </p:spPr>
      </p:pic>
      <p:sp>
        <p:nvSpPr>
          <p:cNvPr id="3" name="Content Placeholder 2">
            <a:extLst>
              <a:ext uri="{FF2B5EF4-FFF2-40B4-BE49-F238E27FC236}">
                <a16:creationId xmlns:a16="http://schemas.microsoft.com/office/drawing/2014/main" id="{F60C4FFE-73C8-4288-A17A-99D951826D86}"/>
              </a:ext>
            </a:extLst>
          </p:cNvPr>
          <p:cNvSpPr>
            <a:spLocks noGrp="1"/>
          </p:cNvSpPr>
          <p:nvPr>
            <p:ph idx="1"/>
          </p:nvPr>
        </p:nvSpPr>
        <p:spPr>
          <a:xfrm>
            <a:off x="612396" y="2029557"/>
            <a:ext cx="6590794" cy="4480299"/>
          </a:xfrm>
        </p:spPr>
        <p:txBody>
          <a:bodyPr>
            <a:normAutofit/>
          </a:bodyPr>
          <a:lstStyle/>
          <a:p>
            <a:pPr>
              <a:lnSpc>
                <a:spcPct val="100000"/>
              </a:lnSpc>
            </a:pPr>
            <a:r>
              <a:rPr lang="en-US" sz="1600" dirty="0"/>
              <a:t>Using this technique, an implicit surface is constructed by calculating the weights of a set of radial basis functions whose linear combination interpolates the given data points.(see figure alongside).</a:t>
            </a:r>
          </a:p>
          <a:p>
            <a:pPr>
              <a:lnSpc>
                <a:spcPct val="100000"/>
              </a:lnSpc>
            </a:pPr>
            <a:r>
              <a:rPr lang="en-US" sz="1600" dirty="0"/>
              <a:t>The RBF interpolant determination consists to solve a linear system of equations Ax = b.  For this project, RBF kernel used is called </a:t>
            </a:r>
            <a:r>
              <a:rPr lang="en-US" sz="1600" b="1" dirty="0"/>
              <a:t>thin-plate spline.  </a:t>
            </a:r>
          </a:p>
          <a:p>
            <a:r>
              <a:rPr lang="en-US" sz="1600" dirty="0"/>
              <a:t>Thin Plate Spline(TPS) fit tend to resist bending, implying a penalty involving the smoothness of the leaf surface. </a:t>
            </a:r>
            <a:r>
              <a:rPr lang="en-US" sz="1600" u="sng" dirty="0"/>
              <a:t>This requires transformation in z direction orthogonal to plane which  we already have done. </a:t>
            </a:r>
          </a:p>
          <a:p>
            <a:pPr>
              <a:lnSpc>
                <a:spcPct val="100000"/>
              </a:lnSpc>
            </a:pPr>
            <a:r>
              <a:rPr lang="en-US" sz="1600" dirty="0"/>
              <a:t>The RBF applicability is hindered by its computational demand, since these methods require the solution of a linear system of size equal to the number of data points and current 3D data scanners allow acquisition of tens of millions points of an object surface. </a:t>
            </a:r>
            <a:r>
              <a:rPr lang="en-US" sz="1600" u="sng" dirty="0"/>
              <a:t>Thus, we need to </a:t>
            </a:r>
            <a:r>
              <a:rPr lang="en-US" sz="1600" u="sng" dirty="0" err="1"/>
              <a:t>downsample</a:t>
            </a:r>
            <a:r>
              <a:rPr lang="en-US" sz="1600" u="sng" dirty="0"/>
              <a:t> in certain cases to reduce the overall computational resources being consumed. </a:t>
            </a:r>
            <a:endParaRPr lang="en-GB" sz="1600" u="sng" dirty="0"/>
          </a:p>
        </p:txBody>
      </p:sp>
      <p:sp>
        <p:nvSpPr>
          <p:cNvPr id="4" name="Arrow: Down 3">
            <a:extLst>
              <a:ext uri="{FF2B5EF4-FFF2-40B4-BE49-F238E27FC236}">
                <a16:creationId xmlns:a16="http://schemas.microsoft.com/office/drawing/2014/main" id="{BF79A276-3872-4FE8-9CB6-79453C98B1B4}"/>
              </a:ext>
            </a:extLst>
          </p:cNvPr>
          <p:cNvSpPr/>
          <p:nvPr/>
        </p:nvSpPr>
        <p:spPr>
          <a:xfrm>
            <a:off x="9574024" y="2676499"/>
            <a:ext cx="184558" cy="6252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06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90ED7-289C-4868-B817-A22C1D797C0A}"/>
              </a:ext>
            </a:extLst>
          </p:cNvPr>
          <p:cNvSpPr>
            <a:spLocks noGrp="1"/>
          </p:cNvSpPr>
          <p:nvPr>
            <p:ph type="title"/>
          </p:nvPr>
        </p:nvSpPr>
        <p:spPr>
          <a:xfrm>
            <a:off x="581192" y="702156"/>
            <a:ext cx="11029616" cy="1188720"/>
          </a:xfrm>
        </p:spPr>
        <p:txBody>
          <a:bodyPr>
            <a:normAutofit/>
          </a:bodyPr>
          <a:lstStyle/>
          <a:p>
            <a:r>
              <a:rPr lang="en-US" sz="2800"/>
              <a:t>Introduction</a:t>
            </a:r>
            <a:endParaRPr lang="en-GB" sz="2800"/>
          </a:p>
        </p:txBody>
      </p:sp>
      <p:sp>
        <p:nvSpPr>
          <p:cNvPr id="73" name="Rectangle 72">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97D6B1AE-40BD-4009-BF65-7651C04227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698" y="3067988"/>
            <a:ext cx="4748741" cy="22675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B04C11-6E51-4250-8BE9-F534F3FE0CF0}"/>
              </a:ext>
            </a:extLst>
          </p:cNvPr>
          <p:cNvSpPr>
            <a:spLocks noGrp="1"/>
          </p:cNvSpPr>
          <p:nvPr>
            <p:ph idx="1"/>
          </p:nvPr>
        </p:nvSpPr>
        <p:spPr>
          <a:xfrm>
            <a:off x="6335805" y="2180496"/>
            <a:ext cx="5275001" cy="4045683"/>
          </a:xfrm>
        </p:spPr>
        <p:txBody>
          <a:bodyPr>
            <a:normAutofit/>
          </a:bodyPr>
          <a:lstStyle/>
          <a:p>
            <a:r>
              <a:rPr lang="en-US" sz="1700" dirty="0"/>
              <a:t>Many applications in engineering and science need to build accurate digital models of real-world objects defined in terms of point cloud data, i.e. a set of scattered points in 3D</a:t>
            </a:r>
          </a:p>
          <a:p>
            <a:r>
              <a:rPr lang="en-US" sz="1700" dirty="0"/>
              <a:t>Using modern 3D scanners, it is possible to acquire point clouds containing millions of points sampled from an object. The process of building a geometric model from such point clouds is usually referred to as surface reconstruction. </a:t>
            </a:r>
          </a:p>
        </p:txBody>
      </p:sp>
    </p:spTree>
    <p:extLst>
      <p:ext uri="{BB962C8B-B14F-4D97-AF65-F5344CB8AC3E}">
        <p14:creationId xmlns:p14="http://schemas.microsoft.com/office/powerpoint/2010/main" val="122425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983A70-6284-48F1-AAAD-DBDCC4D580AC}"/>
              </a:ext>
            </a:extLst>
          </p:cNvPr>
          <p:cNvSpPr>
            <a:spLocks noGrp="1"/>
          </p:cNvSpPr>
          <p:nvPr>
            <p:ph type="title"/>
          </p:nvPr>
        </p:nvSpPr>
        <p:spPr>
          <a:xfrm>
            <a:off x="8013433" y="702156"/>
            <a:ext cx="3568661" cy="1188720"/>
          </a:xfrm>
        </p:spPr>
        <p:txBody>
          <a:bodyPr>
            <a:normAutofit/>
          </a:bodyPr>
          <a:lstStyle/>
          <a:p>
            <a:pPr>
              <a:lnSpc>
                <a:spcPct val="90000"/>
              </a:lnSpc>
            </a:pPr>
            <a:r>
              <a:rPr lang="en-US" sz="2600"/>
              <a:t>SURFACE INTERPOLATION USING RBF’s</a:t>
            </a:r>
            <a:endParaRPr lang="en-GB" sz="2600"/>
          </a:p>
        </p:txBody>
      </p:sp>
      <p:pic>
        <p:nvPicPr>
          <p:cNvPr id="4" name="Picture 3">
            <a:extLst>
              <a:ext uri="{FF2B5EF4-FFF2-40B4-BE49-F238E27FC236}">
                <a16:creationId xmlns:a16="http://schemas.microsoft.com/office/drawing/2014/main" id="{0FDC1E51-6E4D-4EEC-98F5-5265F88B5628}"/>
              </a:ext>
            </a:extLst>
          </p:cNvPr>
          <p:cNvPicPr>
            <a:picLocks noChangeAspect="1"/>
          </p:cNvPicPr>
          <p:nvPr/>
        </p:nvPicPr>
        <p:blipFill rotWithShape="1">
          <a:blip r:embed="rId2"/>
          <a:srcRect r="-1" b="6202"/>
          <a:stretch/>
        </p:blipFill>
        <p:spPr>
          <a:xfrm>
            <a:off x="20" y="10"/>
            <a:ext cx="7537685" cy="6857990"/>
          </a:xfrm>
          <a:prstGeom prst="rect">
            <a:avLst/>
          </a:prstGeom>
        </p:spPr>
      </p:pic>
      <p:sp>
        <p:nvSpPr>
          <p:cNvPr id="14"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DF4F81A-2490-4F4D-8290-CABEFB4313E5}"/>
              </a:ext>
            </a:extLst>
          </p:cNvPr>
          <p:cNvSpPr>
            <a:spLocks noGrp="1"/>
          </p:cNvSpPr>
          <p:nvPr>
            <p:ph idx="1"/>
          </p:nvPr>
        </p:nvSpPr>
        <p:spPr>
          <a:xfrm>
            <a:off x="8013433" y="2340864"/>
            <a:ext cx="3568661" cy="3634486"/>
          </a:xfrm>
        </p:spPr>
        <p:txBody>
          <a:bodyPr>
            <a:normAutofit/>
          </a:bodyPr>
          <a:lstStyle/>
          <a:p>
            <a:pPr>
              <a:lnSpc>
                <a:spcPct val="100000"/>
              </a:lnSpc>
            </a:pPr>
            <a:r>
              <a:rPr lang="en-US" sz="1400"/>
              <a:t>Thus, using RBF’s, a function is generated that approximates the surface. </a:t>
            </a:r>
          </a:p>
          <a:p>
            <a:pPr>
              <a:lnSpc>
                <a:spcPct val="100000"/>
              </a:lnSpc>
            </a:pPr>
            <a:r>
              <a:rPr lang="en-US" sz="1400"/>
              <a:t>A mesh is created, and an output is computed by calling the surface interpolation function for each nodes on this mesh. </a:t>
            </a:r>
          </a:p>
          <a:p>
            <a:pPr>
              <a:lnSpc>
                <a:spcPct val="100000"/>
              </a:lnSpc>
            </a:pPr>
            <a:r>
              <a:rPr lang="en-US" sz="1400"/>
              <a:t>This new output z is then transformed back from best fit plane into the </a:t>
            </a:r>
            <a:r>
              <a:rPr lang="en-US" sz="1400" err="1"/>
              <a:t>xy</a:t>
            </a:r>
            <a:r>
              <a:rPr lang="en-US" sz="1400"/>
              <a:t> plane. This output is our reconstructed surface. </a:t>
            </a:r>
          </a:p>
          <a:p>
            <a:pPr>
              <a:lnSpc>
                <a:spcPct val="100000"/>
              </a:lnSpc>
            </a:pPr>
            <a:r>
              <a:rPr lang="en-GB" sz="1400"/>
              <a:t>A triangulation is then carried out over this newly reconstructed surface. </a:t>
            </a:r>
          </a:p>
        </p:txBody>
      </p:sp>
    </p:spTree>
    <p:extLst>
      <p:ext uri="{BB962C8B-B14F-4D97-AF65-F5344CB8AC3E}">
        <p14:creationId xmlns:p14="http://schemas.microsoft.com/office/powerpoint/2010/main" val="277169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F98-F862-42CD-B904-9D8C1D21DDA3}"/>
              </a:ext>
            </a:extLst>
          </p:cNvPr>
          <p:cNvSpPr>
            <a:spLocks noGrp="1"/>
          </p:cNvSpPr>
          <p:nvPr>
            <p:ph type="title"/>
          </p:nvPr>
        </p:nvSpPr>
        <p:spPr/>
        <p:txBody>
          <a:bodyPr/>
          <a:lstStyle/>
          <a:p>
            <a:r>
              <a:rPr lang="en-US" dirty="0"/>
              <a:t>Stem generation</a:t>
            </a:r>
            <a:endParaRPr lang="en-GB" dirty="0"/>
          </a:p>
        </p:txBody>
      </p:sp>
      <p:sp>
        <p:nvSpPr>
          <p:cNvPr id="3" name="Content Placeholder 2">
            <a:extLst>
              <a:ext uri="{FF2B5EF4-FFF2-40B4-BE49-F238E27FC236}">
                <a16:creationId xmlns:a16="http://schemas.microsoft.com/office/drawing/2014/main" id="{2905BD45-1DA9-443A-B619-277A7294031E}"/>
              </a:ext>
            </a:extLst>
          </p:cNvPr>
          <p:cNvSpPr>
            <a:spLocks noGrp="1"/>
          </p:cNvSpPr>
          <p:nvPr>
            <p:ph idx="1"/>
          </p:nvPr>
        </p:nvSpPr>
        <p:spPr>
          <a:xfrm>
            <a:off x="581193" y="2340863"/>
            <a:ext cx="6599784" cy="4236105"/>
          </a:xfrm>
        </p:spPr>
        <p:txBody>
          <a:bodyPr>
            <a:normAutofit fontScale="92500" lnSpcReduction="20000"/>
          </a:bodyPr>
          <a:lstStyle/>
          <a:p>
            <a:pPr marL="0" indent="0">
              <a:buNone/>
            </a:pPr>
            <a:r>
              <a:rPr lang="en-US" dirty="0">
                <a:solidFill>
                  <a:schemeClr val="tx1"/>
                </a:solidFill>
                <a:latin typeface="13"/>
              </a:rPr>
              <a:t>The function </a:t>
            </a:r>
            <a:r>
              <a:rPr lang="en-US" dirty="0" err="1">
                <a:solidFill>
                  <a:schemeClr val="tx1"/>
                </a:solidFill>
                <a:latin typeface="13"/>
              </a:rPr>
              <a:t>csaps</a:t>
            </a:r>
            <a:r>
              <a:rPr lang="en-US" dirty="0">
                <a:solidFill>
                  <a:schemeClr val="tx1"/>
                </a:solidFill>
                <a:latin typeface="13"/>
              </a:rPr>
              <a:t>() returns the cubic smoothing spline interpolation to the given data (</a:t>
            </a:r>
            <a:r>
              <a:rPr lang="en-US" dirty="0" err="1">
                <a:solidFill>
                  <a:schemeClr val="tx1"/>
                </a:solidFill>
                <a:latin typeface="13"/>
              </a:rPr>
              <a:t>x,y</a:t>
            </a:r>
            <a:r>
              <a:rPr lang="en-US" dirty="0">
                <a:solidFill>
                  <a:schemeClr val="tx1"/>
                </a:solidFill>
                <a:latin typeface="13"/>
              </a:rPr>
              <a:t>) in piecewise form. The value of spline f at the data site x(j) approximates the data value y(:,j) for j = 1:length(x)</a:t>
            </a:r>
          </a:p>
          <a:p>
            <a:pPr marL="0" indent="0">
              <a:buNone/>
            </a:pPr>
            <a:r>
              <a:rPr lang="en-US" dirty="0">
                <a:solidFill>
                  <a:schemeClr val="tx1"/>
                </a:solidFill>
                <a:latin typeface="13"/>
              </a:rPr>
              <a:t>This smoothing spline minimizes:</a:t>
            </a:r>
          </a:p>
          <a:p>
            <a:pPr marL="0" indent="0">
              <a:buNone/>
            </a:pPr>
            <a:endParaRPr lang="en-US" dirty="0">
              <a:solidFill>
                <a:schemeClr val="tx1"/>
              </a:solidFill>
              <a:latin typeface="13"/>
            </a:endParaRPr>
          </a:p>
          <a:p>
            <a:pPr marL="0" indent="0">
              <a:buNone/>
            </a:pPr>
            <a:r>
              <a:rPr lang="en-GB" altLang="en-US" sz="1800" dirty="0">
                <a:solidFill>
                  <a:schemeClr val="tx1"/>
                </a:solidFill>
                <a:latin typeface="13"/>
                <a:ea typeface="Times New Roman" panose="02020603050405020304" pitchFamily="18" charset="0"/>
                <a:cs typeface="Arial" panose="020B0604020202020204" pitchFamily="34" charset="0"/>
              </a:rPr>
              <a:t>Here, </a:t>
            </a:r>
            <a:r>
              <a:rPr lang="en-GB" altLang="en-US" sz="1800" i="1" dirty="0">
                <a:solidFill>
                  <a:schemeClr val="tx1"/>
                </a:solidFill>
                <a:latin typeface="13"/>
                <a:ea typeface="Times New Roman" panose="02020603050405020304" pitchFamily="18" charset="0"/>
                <a:cs typeface="Arial" panose="020B0604020202020204" pitchFamily="34" charset="0"/>
              </a:rPr>
              <a:t>n</a:t>
            </a:r>
            <a:r>
              <a:rPr lang="en-GB" altLang="en-US" sz="1800" dirty="0">
                <a:solidFill>
                  <a:schemeClr val="tx1"/>
                </a:solidFill>
                <a:latin typeface="13"/>
                <a:ea typeface="Times New Roman" panose="02020603050405020304" pitchFamily="18" charset="0"/>
                <a:cs typeface="Arial" panose="020B0604020202020204" pitchFamily="34" charset="0"/>
              </a:rPr>
              <a:t> is the number of entries of x and the integral is over the smallest interval containing all the entries of x. </a:t>
            </a:r>
            <a:r>
              <a:rPr lang="en-GB" altLang="en-US" sz="1800" i="1" dirty="0" err="1">
                <a:solidFill>
                  <a:schemeClr val="tx1"/>
                </a:solidFill>
                <a:latin typeface="13"/>
                <a:ea typeface="Times New Roman" panose="02020603050405020304" pitchFamily="18" charset="0"/>
                <a:cs typeface="Arial" panose="020B0604020202020204" pitchFamily="34" charset="0"/>
              </a:rPr>
              <a:t>y</a:t>
            </a:r>
            <a:r>
              <a:rPr lang="en-GB" altLang="en-US" sz="1800" i="1" baseline="-30000" dirty="0" err="1">
                <a:solidFill>
                  <a:schemeClr val="tx1"/>
                </a:solidFill>
                <a:latin typeface="13"/>
                <a:ea typeface="Times New Roman" panose="02020603050405020304" pitchFamily="18" charset="0"/>
                <a:cs typeface="Arial" panose="020B0604020202020204" pitchFamily="34" charset="0"/>
              </a:rPr>
              <a:t>j</a:t>
            </a:r>
            <a:r>
              <a:rPr lang="en-GB" altLang="en-US" sz="1800" dirty="0">
                <a:solidFill>
                  <a:schemeClr val="tx1"/>
                </a:solidFill>
                <a:latin typeface="13"/>
                <a:ea typeface="Times New Roman" panose="02020603050405020304" pitchFamily="18" charset="0"/>
                <a:cs typeface="Arial" panose="020B0604020202020204" pitchFamily="34" charset="0"/>
              </a:rPr>
              <a:t> and </a:t>
            </a:r>
            <a:r>
              <a:rPr lang="en-GB" altLang="en-US" sz="1800" i="1" dirty="0" err="1">
                <a:solidFill>
                  <a:schemeClr val="tx1"/>
                </a:solidFill>
                <a:latin typeface="13"/>
                <a:ea typeface="Times New Roman" panose="02020603050405020304" pitchFamily="18" charset="0"/>
                <a:cs typeface="Arial" panose="020B0604020202020204" pitchFamily="34" charset="0"/>
              </a:rPr>
              <a:t>x</a:t>
            </a:r>
            <a:r>
              <a:rPr lang="en-GB" altLang="en-US" sz="1800" i="1" baseline="-30000" dirty="0" err="1">
                <a:solidFill>
                  <a:schemeClr val="tx1"/>
                </a:solidFill>
                <a:latin typeface="13"/>
                <a:ea typeface="Times New Roman" panose="02020603050405020304" pitchFamily="18" charset="0"/>
                <a:cs typeface="Arial" panose="020B0604020202020204" pitchFamily="34" charset="0"/>
              </a:rPr>
              <a:t>j</a:t>
            </a:r>
            <a:r>
              <a:rPr lang="en-GB" altLang="en-US" sz="1800" dirty="0">
                <a:solidFill>
                  <a:schemeClr val="tx1"/>
                </a:solidFill>
                <a:latin typeface="13"/>
                <a:ea typeface="Times New Roman" panose="02020603050405020304" pitchFamily="18" charset="0"/>
                <a:cs typeface="Arial" panose="020B0604020202020204" pitchFamily="34" charset="0"/>
              </a:rPr>
              <a:t> refer to the </a:t>
            </a:r>
            <a:r>
              <a:rPr lang="en-GB" altLang="en-US" sz="1800" i="1" dirty="0" err="1">
                <a:solidFill>
                  <a:schemeClr val="tx1"/>
                </a:solidFill>
                <a:latin typeface="13"/>
                <a:ea typeface="Times New Roman" panose="02020603050405020304" pitchFamily="18" charset="0"/>
                <a:cs typeface="Arial" panose="020B0604020202020204" pitchFamily="34" charset="0"/>
              </a:rPr>
              <a:t>j</a:t>
            </a:r>
            <a:r>
              <a:rPr lang="en-GB" altLang="en-US" sz="1800" dirty="0" err="1">
                <a:solidFill>
                  <a:schemeClr val="tx1"/>
                </a:solidFill>
                <a:latin typeface="13"/>
                <a:ea typeface="Times New Roman" panose="02020603050405020304" pitchFamily="18" charset="0"/>
                <a:cs typeface="Arial" panose="020B0604020202020204" pitchFamily="34" charset="0"/>
              </a:rPr>
              <a:t>th</a:t>
            </a:r>
            <a:r>
              <a:rPr lang="en-GB" altLang="en-US" sz="1800" dirty="0">
                <a:solidFill>
                  <a:schemeClr val="tx1"/>
                </a:solidFill>
                <a:latin typeface="13"/>
                <a:ea typeface="Times New Roman" panose="02020603050405020304" pitchFamily="18" charset="0"/>
                <a:cs typeface="Arial" panose="020B0604020202020204" pitchFamily="34" charset="0"/>
              </a:rPr>
              <a:t> entries of y and x, respectively. </a:t>
            </a:r>
            <a:r>
              <a:rPr lang="en-GB" altLang="en-US" sz="1800" i="1" dirty="0">
                <a:solidFill>
                  <a:schemeClr val="tx1"/>
                </a:solidFill>
                <a:latin typeface="13"/>
                <a:ea typeface="Times New Roman" panose="02020603050405020304" pitchFamily="18" charset="0"/>
                <a:cs typeface="Arial" panose="020B0604020202020204" pitchFamily="34" charset="0"/>
              </a:rPr>
              <a:t>D</a:t>
            </a:r>
            <a:r>
              <a:rPr lang="en-GB" altLang="en-US" sz="1800" baseline="30000" dirty="0">
                <a:solidFill>
                  <a:schemeClr val="tx1"/>
                </a:solidFill>
                <a:latin typeface="13"/>
                <a:ea typeface="Times New Roman" panose="02020603050405020304" pitchFamily="18" charset="0"/>
                <a:cs typeface="Arial" panose="020B0604020202020204" pitchFamily="34" charset="0"/>
              </a:rPr>
              <a:t>2</a:t>
            </a:r>
            <a:r>
              <a:rPr lang="en-GB" altLang="en-US" sz="1800" i="1" dirty="0">
                <a:solidFill>
                  <a:schemeClr val="tx1"/>
                </a:solidFill>
                <a:latin typeface="13"/>
                <a:ea typeface="Times New Roman" panose="02020603050405020304" pitchFamily="18" charset="0"/>
                <a:cs typeface="Arial" panose="020B0604020202020204" pitchFamily="34" charset="0"/>
              </a:rPr>
              <a:t>f</a:t>
            </a:r>
            <a:r>
              <a:rPr lang="en-GB" altLang="en-US" sz="1800" dirty="0">
                <a:solidFill>
                  <a:schemeClr val="tx1"/>
                </a:solidFill>
                <a:latin typeface="13"/>
                <a:ea typeface="Times New Roman" panose="02020603050405020304" pitchFamily="18" charset="0"/>
                <a:cs typeface="Arial" panose="020B0604020202020204" pitchFamily="34" charset="0"/>
              </a:rPr>
              <a:t> denotes the second derivative of the function </a:t>
            </a:r>
            <a:r>
              <a:rPr lang="en-GB" altLang="en-US" sz="1800" i="1" dirty="0">
                <a:solidFill>
                  <a:schemeClr val="tx1"/>
                </a:solidFill>
                <a:latin typeface="13"/>
                <a:ea typeface="Times New Roman" panose="02020603050405020304" pitchFamily="18" charset="0"/>
                <a:cs typeface="Arial" panose="020B0604020202020204" pitchFamily="34" charset="0"/>
              </a:rPr>
              <a:t>f</a:t>
            </a:r>
            <a:r>
              <a:rPr lang="en-GB" altLang="en-US" sz="1800" dirty="0">
                <a:solidFill>
                  <a:schemeClr val="tx1"/>
                </a:solidFill>
                <a:latin typeface="13"/>
                <a:ea typeface="Times New Roman" panose="02020603050405020304" pitchFamily="18" charset="0"/>
                <a:cs typeface="Arial" panose="020B0604020202020204" pitchFamily="34" charset="0"/>
              </a:rPr>
              <a:t>.</a:t>
            </a:r>
            <a:endParaRPr lang="en-GB" altLang="en-US" sz="4000" dirty="0">
              <a:solidFill>
                <a:schemeClr val="tx1"/>
              </a:solidFill>
              <a:latin typeface="13"/>
            </a:endParaRPr>
          </a:p>
          <a:p>
            <a:pPr marL="0" indent="0">
              <a:buNone/>
            </a:pPr>
            <a:r>
              <a:rPr lang="en-US" dirty="0">
                <a:solidFill>
                  <a:schemeClr val="tx1"/>
                </a:solidFill>
              </a:rPr>
              <a:t>The parameter p is the regularization parameter which takes the value between 0 and 1 and defines how much the approximated spline fits the exact solution. When p =1, the spline passes through all data points. </a:t>
            </a:r>
          </a:p>
          <a:p>
            <a:pPr marL="0" indent="0">
              <a:buNone/>
            </a:pPr>
            <a:r>
              <a:rPr lang="en-US" dirty="0">
                <a:solidFill>
                  <a:schemeClr val="tx1"/>
                </a:solidFill>
              </a:rPr>
              <a:t>The image alongside shows how this function generates a smoothing spline for f(x) = x^3.</a:t>
            </a:r>
          </a:p>
          <a:p>
            <a:pPr marL="0" indent="0">
              <a:buNone/>
            </a:pPr>
            <a:endParaRPr lang="en-GB" dirty="0">
              <a:solidFill>
                <a:schemeClr val="tx1"/>
              </a:solidFill>
              <a:latin typeface="13"/>
            </a:endParaRPr>
          </a:p>
        </p:txBody>
      </p:sp>
      <p:pic>
        <p:nvPicPr>
          <p:cNvPr id="16" name="Picture 15">
            <a:extLst>
              <a:ext uri="{FF2B5EF4-FFF2-40B4-BE49-F238E27FC236}">
                <a16:creationId xmlns:a16="http://schemas.microsoft.com/office/drawing/2014/main" id="{5A0895C2-A9E3-4D80-9193-F89F637329B5}"/>
              </a:ext>
            </a:extLst>
          </p:cNvPr>
          <p:cNvPicPr/>
          <p:nvPr/>
        </p:nvPicPr>
        <p:blipFill>
          <a:blip r:embed="rId2"/>
          <a:stretch>
            <a:fillRect/>
          </a:stretch>
        </p:blipFill>
        <p:spPr>
          <a:xfrm>
            <a:off x="3624219" y="3120705"/>
            <a:ext cx="3422533" cy="777191"/>
          </a:xfrm>
          <a:prstGeom prst="rect">
            <a:avLst/>
          </a:prstGeom>
        </p:spPr>
      </p:pic>
      <p:pic>
        <p:nvPicPr>
          <p:cNvPr id="19" name="Picture 18">
            <a:extLst>
              <a:ext uri="{FF2B5EF4-FFF2-40B4-BE49-F238E27FC236}">
                <a16:creationId xmlns:a16="http://schemas.microsoft.com/office/drawing/2014/main" id="{779E7196-3BBB-4F0C-A7CB-4C220870129B}"/>
              </a:ext>
            </a:extLst>
          </p:cNvPr>
          <p:cNvPicPr/>
          <p:nvPr/>
        </p:nvPicPr>
        <p:blipFill>
          <a:blip r:embed="rId3"/>
          <a:stretch>
            <a:fillRect/>
          </a:stretch>
        </p:blipFill>
        <p:spPr>
          <a:xfrm>
            <a:off x="7458580" y="2423988"/>
            <a:ext cx="4457700" cy="3556935"/>
          </a:xfrm>
          <a:prstGeom prst="rect">
            <a:avLst/>
          </a:prstGeom>
        </p:spPr>
      </p:pic>
    </p:spTree>
    <p:extLst>
      <p:ext uri="{BB962C8B-B14F-4D97-AF65-F5344CB8AC3E}">
        <p14:creationId xmlns:p14="http://schemas.microsoft.com/office/powerpoint/2010/main" val="156685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1FC3-E644-4840-8111-A4694FA492A9}"/>
              </a:ext>
            </a:extLst>
          </p:cNvPr>
          <p:cNvSpPr>
            <a:spLocks noGrp="1"/>
          </p:cNvSpPr>
          <p:nvPr>
            <p:ph type="title"/>
          </p:nvPr>
        </p:nvSpPr>
        <p:spPr/>
        <p:txBody>
          <a:bodyPr/>
          <a:lstStyle/>
          <a:p>
            <a:r>
              <a:rPr lang="en-US" dirty="0"/>
              <a:t>Stem Generation</a:t>
            </a:r>
            <a:endParaRPr lang="en-GB" dirty="0"/>
          </a:p>
        </p:txBody>
      </p:sp>
      <p:sp>
        <p:nvSpPr>
          <p:cNvPr id="3" name="Content Placeholder 2">
            <a:extLst>
              <a:ext uri="{FF2B5EF4-FFF2-40B4-BE49-F238E27FC236}">
                <a16:creationId xmlns:a16="http://schemas.microsoft.com/office/drawing/2014/main" id="{D565259A-2B9B-4973-BA2F-5449CFABEB84}"/>
              </a:ext>
            </a:extLst>
          </p:cNvPr>
          <p:cNvSpPr>
            <a:spLocks noGrp="1"/>
          </p:cNvSpPr>
          <p:nvPr>
            <p:ph idx="1"/>
          </p:nvPr>
        </p:nvSpPr>
        <p:spPr>
          <a:xfrm>
            <a:off x="568482" y="1890876"/>
            <a:ext cx="5514808" cy="4405169"/>
          </a:xfrm>
        </p:spPr>
        <p:txBody>
          <a:bodyPr/>
          <a:lstStyle/>
          <a:p>
            <a:r>
              <a:rPr lang="en-US" dirty="0"/>
              <a:t>For a 3d interpolation, we can modify how the </a:t>
            </a:r>
            <a:r>
              <a:rPr lang="en-US" dirty="0" err="1"/>
              <a:t>csaps</a:t>
            </a:r>
            <a:r>
              <a:rPr lang="en-US" dirty="0"/>
              <a:t> function is implemented by declaring z as an independent variable. Thus, the spine is approximated for a set of points in z. As an example, a helix is generated through which we pass a smoothing spline.</a:t>
            </a:r>
          </a:p>
          <a:p>
            <a:r>
              <a:rPr lang="en-US" b="1" u="sng" dirty="0"/>
              <a:t>The regularization parameter p can define how much curvy the spline can get.</a:t>
            </a:r>
          </a:p>
          <a:p>
            <a:r>
              <a:rPr lang="en-US" dirty="0"/>
              <a:t>In the example, we have points [1] and [50] that clearly define the start and end of the spline approximation. However, if some points are missing that would prevent us from getting a spline with the correct orientation/structure.  </a:t>
            </a:r>
            <a:endParaRPr lang="en-GB" dirty="0"/>
          </a:p>
        </p:txBody>
      </p:sp>
      <p:pic>
        <p:nvPicPr>
          <p:cNvPr id="10" name="Picture 9">
            <a:extLst>
              <a:ext uri="{FF2B5EF4-FFF2-40B4-BE49-F238E27FC236}">
                <a16:creationId xmlns:a16="http://schemas.microsoft.com/office/drawing/2014/main" id="{E6795B28-1406-40A5-B6D1-C98E83070CEC}"/>
              </a:ext>
            </a:extLst>
          </p:cNvPr>
          <p:cNvPicPr/>
          <p:nvPr/>
        </p:nvPicPr>
        <p:blipFill>
          <a:blip r:embed="rId2"/>
          <a:stretch>
            <a:fillRect/>
          </a:stretch>
        </p:blipFill>
        <p:spPr>
          <a:xfrm>
            <a:off x="6575436" y="1728787"/>
            <a:ext cx="2581275" cy="3400425"/>
          </a:xfrm>
          <a:prstGeom prst="rect">
            <a:avLst/>
          </a:prstGeom>
        </p:spPr>
      </p:pic>
      <p:pic>
        <p:nvPicPr>
          <p:cNvPr id="11" name="Picture 10">
            <a:extLst>
              <a:ext uri="{FF2B5EF4-FFF2-40B4-BE49-F238E27FC236}">
                <a16:creationId xmlns:a16="http://schemas.microsoft.com/office/drawing/2014/main" id="{11A7C039-1D06-4316-873F-C46419E1DE3E}"/>
              </a:ext>
            </a:extLst>
          </p:cNvPr>
          <p:cNvPicPr/>
          <p:nvPr/>
        </p:nvPicPr>
        <p:blipFill>
          <a:blip r:embed="rId3"/>
          <a:stretch>
            <a:fillRect/>
          </a:stretch>
        </p:blipFill>
        <p:spPr>
          <a:xfrm>
            <a:off x="9278009" y="1742074"/>
            <a:ext cx="2676525" cy="3409950"/>
          </a:xfrm>
          <a:prstGeom prst="rect">
            <a:avLst/>
          </a:prstGeom>
        </p:spPr>
      </p:pic>
      <p:sp>
        <p:nvSpPr>
          <p:cNvPr id="8" name="Rectangle 7">
            <a:extLst>
              <a:ext uri="{FF2B5EF4-FFF2-40B4-BE49-F238E27FC236}">
                <a16:creationId xmlns:a16="http://schemas.microsoft.com/office/drawing/2014/main" id="{4CA49F8E-970B-46CE-AEEC-3AC232CAE686}"/>
              </a:ext>
            </a:extLst>
          </p:cNvPr>
          <p:cNvSpPr/>
          <p:nvPr/>
        </p:nvSpPr>
        <p:spPr>
          <a:xfrm>
            <a:off x="6108711" y="5273322"/>
            <a:ext cx="6096000" cy="264368"/>
          </a:xfrm>
          <a:prstGeom prst="rect">
            <a:avLst/>
          </a:prstGeom>
        </p:spPr>
        <p:txBody>
          <a:bodyPr>
            <a:spAutoFit/>
          </a:bodyPr>
          <a:lstStyle/>
          <a:p>
            <a:pPr algn="ctr">
              <a:lnSpc>
                <a:spcPct val="107000"/>
              </a:lnSpc>
              <a:spcAft>
                <a:spcPts val="800"/>
              </a:spcAft>
            </a:pPr>
            <a:r>
              <a:rPr lang="en-US" sz="1050" b="1" i="1" dirty="0">
                <a:latin typeface="Arial" panose="020B0604020202020204" pitchFamily="34" charset="0"/>
                <a:ea typeface="Calibri" panose="020F0502020204030204" pitchFamily="34" charset="0"/>
                <a:cs typeface="Times New Roman" panose="02020603050405020304" pitchFamily="18" charset="0"/>
              </a:rPr>
              <a:t>Figure: Left image shows {p=0.99} whereas Right image shows {p=0.70}.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5743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63AF6B-0C1A-4ACB-8839-6E45CB29E3D1}"/>
              </a:ext>
            </a:extLst>
          </p:cNvPr>
          <p:cNvSpPr>
            <a:spLocks noGrp="1"/>
          </p:cNvSpPr>
          <p:nvPr>
            <p:ph type="title"/>
          </p:nvPr>
        </p:nvSpPr>
        <p:spPr>
          <a:xfrm>
            <a:off x="601255" y="702155"/>
            <a:ext cx="3409783" cy="1300365"/>
          </a:xfrm>
        </p:spPr>
        <p:txBody>
          <a:bodyPr>
            <a:normAutofit/>
          </a:bodyPr>
          <a:lstStyle/>
          <a:p>
            <a:r>
              <a:rPr lang="en-US" sz="2800">
                <a:solidFill>
                  <a:srgbClr val="FFFFFF"/>
                </a:solidFill>
              </a:rPr>
              <a:t>STEM generation</a:t>
            </a:r>
            <a:endParaRPr lang="en-GB" sz="2800">
              <a:solidFill>
                <a:srgbClr val="FFFFFF"/>
              </a:solidFill>
            </a:endParaRPr>
          </a:p>
        </p:txBody>
      </p:sp>
      <p:sp>
        <p:nvSpPr>
          <p:cNvPr id="3" name="Content Placeholder 2">
            <a:extLst>
              <a:ext uri="{FF2B5EF4-FFF2-40B4-BE49-F238E27FC236}">
                <a16:creationId xmlns:a16="http://schemas.microsoft.com/office/drawing/2014/main" id="{F3693FA0-6311-44C3-8906-6A2F0870E4E9}"/>
              </a:ext>
            </a:extLst>
          </p:cNvPr>
          <p:cNvSpPr>
            <a:spLocks noGrp="1"/>
          </p:cNvSpPr>
          <p:nvPr>
            <p:ph idx="1"/>
          </p:nvPr>
        </p:nvSpPr>
        <p:spPr>
          <a:xfrm>
            <a:off x="601255" y="2177142"/>
            <a:ext cx="3409782" cy="3823607"/>
          </a:xfrm>
        </p:spPr>
        <p:txBody>
          <a:bodyPr>
            <a:normAutofit/>
          </a:bodyPr>
          <a:lstStyle/>
          <a:p>
            <a:pPr>
              <a:lnSpc>
                <a:spcPct val="100000"/>
              </a:lnSpc>
            </a:pPr>
            <a:r>
              <a:rPr lang="en-US" sz="1300">
                <a:solidFill>
                  <a:srgbClr val="FFFFFF"/>
                </a:solidFill>
              </a:rPr>
              <a:t>In case of the point cloud data that we are using, it is necessary to obtain the coordinates of the points in the leaves where the stem or the branch attaches to. This is determined by the stem_find function. </a:t>
            </a:r>
            <a:endParaRPr lang="en-GB" sz="1300">
              <a:solidFill>
                <a:srgbClr val="FFFFFF"/>
              </a:solidFill>
            </a:endParaRPr>
          </a:p>
          <a:p>
            <a:pPr>
              <a:lnSpc>
                <a:spcPct val="100000"/>
              </a:lnSpc>
            </a:pPr>
            <a:r>
              <a:rPr lang="en-US" sz="1300">
                <a:solidFill>
                  <a:srgbClr val="FFFFFF"/>
                </a:solidFill>
              </a:rPr>
              <a:t>The first issue at hand is to define at what z-value the stem attaches to. For our point cloud data, we find the centroid of the stems and the stem_root is defined as the point (c1,c2,-320) where c1,c2 = x,y coordinates of the centroid. </a:t>
            </a:r>
          </a:p>
          <a:p>
            <a:pPr>
              <a:lnSpc>
                <a:spcPct val="100000"/>
              </a:lnSpc>
            </a:pPr>
            <a:r>
              <a:rPr lang="en-US" sz="1300">
                <a:solidFill>
                  <a:srgbClr val="FFFFFF"/>
                </a:solidFill>
              </a:rPr>
              <a:t>A spline is fitted through all the stem coordinates with a certain regularization parameter p = 10^-4 for this image shown alongside. </a:t>
            </a:r>
            <a:endParaRPr lang="en-GB" sz="1300">
              <a:solidFill>
                <a:srgbClr val="FFFFFF"/>
              </a:solidFill>
            </a:endParaRPr>
          </a:p>
        </p:txBody>
      </p:sp>
      <p:pic>
        <p:nvPicPr>
          <p:cNvPr id="6" name="Picture 5">
            <a:extLst>
              <a:ext uri="{FF2B5EF4-FFF2-40B4-BE49-F238E27FC236}">
                <a16:creationId xmlns:a16="http://schemas.microsoft.com/office/drawing/2014/main" id="{49648E9D-FCFF-47C1-856B-F5F805E415B2}"/>
              </a:ext>
            </a:extLst>
          </p:cNvPr>
          <p:cNvPicPr>
            <a:picLocks noChangeAspect="1"/>
          </p:cNvPicPr>
          <p:nvPr/>
        </p:nvPicPr>
        <p:blipFill rotWithShape="1">
          <a:blip r:embed="rId2"/>
          <a:srcRect r="804" b="-1"/>
          <a:stretch/>
        </p:blipFill>
        <p:spPr>
          <a:xfrm>
            <a:off x="5277616" y="936141"/>
            <a:ext cx="5460732" cy="4968305"/>
          </a:xfrm>
          <a:prstGeom prst="rect">
            <a:avLst/>
          </a:prstGeom>
        </p:spPr>
      </p:pic>
    </p:spTree>
    <p:extLst>
      <p:ext uri="{BB962C8B-B14F-4D97-AF65-F5344CB8AC3E}">
        <p14:creationId xmlns:p14="http://schemas.microsoft.com/office/powerpoint/2010/main" val="304812481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D85386-8872-4692-B346-7D026E990386}"/>
              </a:ext>
            </a:extLst>
          </p:cNvPr>
          <p:cNvSpPr>
            <a:spLocks noGrp="1"/>
          </p:cNvSpPr>
          <p:nvPr>
            <p:ph type="title"/>
          </p:nvPr>
        </p:nvSpPr>
        <p:spPr>
          <a:xfrm>
            <a:off x="609906" y="702156"/>
            <a:ext cx="7049243" cy="556194"/>
          </a:xfrm>
        </p:spPr>
        <p:txBody>
          <a:bodyPr>
            <a:normAutofit/>
          </a:bodyPr>
          <a:lstStyle/>
          <a:p>
            <a:r>
              <a:rPr lang="en-US" sz="2800" dirty="0"/>
              <a:t>Stem GENERATION</a:t>
            </a:r>
            <a:endParaRPr lang="en-GB" sz="2800" dirty="0"/>
          </a:p>
        </p:txBody>
      </p:sp>
      <p:sp>
        <p:nvSpPr>
          <p:cNvPr id="52" name="Rectangle 5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8F5377-CB0A-4F8B-B972-E5ECEAB2B747}"/>
              </a:ext>
            </a:extLst>
          </p:cNvPr>
          <p:cNvSpPr>
            <a:spLocks noGrp="1"/>
          </p:cNvSpPr>
          <p:nvPr>
            <p:ph idx="1"/>
          </p:nvPr>
        </p:nvSpPr>
        <p:spPr>
          <a:xfrm>
            <a:off x="609906" y="1529808"/>
            <a:ext cx="10344233" cy="1474283"/>
          </a:xfrm>
        </p:spPr>
        <p:txBody>
          <a:bodyPr>
            <a:normAutofit lnSpcReduction="10000"/>
          </a:bodyPr>
          <a:lstStyle/>
          <a:p>
            <a:pPr>
              <a:lnSpc>
                <a:spcPct val="100000"/>
              </a:lnSpc>
            </a:pPr>
            <a:r>
              <a:rPr lang="en-US" sz="1700" dirty="0"/>
              <a:t>For a given set of points in 3d space, an </a:t>
            </a:r>
            <a:r>
              <a:rPr lang="en-US" sz="1700" dirty="0" err="1"/>
              <a:t>alphaShape</a:t>
            </a:r>
            <a:r>
              <a:rPr lang="en-US" sz="1700" dirty="0"/>
              <a:t> can be generated that encloses the set of points. An example is provided with a set of cylindrical points in the figure below. </a:t>
            </a:r>
          </a:p>
          <a:p>
            <a:pPr>
              <a:lnSpc>
                <a:spcPct val="100000"/>
              </a:lnSpc>
            </a:pPr>
            <a:r>
              <a:rPr lang="en-US" dirty="0"/>
              <a:t>The function </a:t>
            </a:r>
            <a:r>
              <a:rPr lang="en-US" dirty="0" err="1"/>
              <a:t>boundaryFacets</a:t>
            </a:r>
            <a:r>
              <a:rPr lang="en-US" dirty="0"/>
              <a:t>(</a:t>
            </a:r>
            <a:r>
              <a:rPr lang="en-US" dirty="0" err="1"/>
              <a:t>shp</a:t>
            </a:r>
            <a:r>
              <a:rPr lang="en-US" dirty="0"/>
              <a:t> ) returns a matrix representing the facets that make up the boundary of the alpha shape. The facets represent edge segments in 2-D and triangles in 3-D. When applied to </a:t>
            </a:r>
            <a:r>
              <a:rPr lang="en-US" dirty="0" err="1"/>
              <a:t>alphaShape</a:t>
            </a:r>
            <a:r>
              <a:rPr lang="en-US" dirty="0"/>
              <a:t>, we get the following output: </a:t>
            </a:r>
          </a:p>
          <a:p>
            <a:pPr>
              <a:lnSpc>
                <a:spcPct val="100000"/>
              </a:lnSpc>
            </a:pPr>
            <a:endParaRPr lang="en-GB" sz="1700" dirty="0"/>
          </a:p>
        </p:txBody>
      </p:sp>
      <p:pic>
        <p:nvPicPr>
          <p:cNvPr id="4" name="Picture 3">
            <a:extLst>
              <a:ext uri="{FF2B5EF4-FFF2-40B4-BE49-F238E27FC236}">
                <a16:creationId xmlns:a16="http://schemas.microsoft.com/office/drawing/2014/main" id="{37FCBD32-71EA-4673-9F6A-A4BB696820F5}"/>
              </a:ext>
            </a:extLst>
          </p:cNvPr>
          <p:cNvPicPr>
            <a:picLocks noChangeAspect="1"/>
          </p:cNvPicPr>
          <p:nvPr/>
        </p:nvPicPr>
        <p:blipFill>
          <a:blip r:embed="rId2"/>
          <a:stretch>
            <a:fillRect/>
          </a:stretch>
        </p:blipFill>
        <p:spPr>
          <a:xfrm>
            <a:off x="602685" y="3180510"/>
            <a:ext cx="6820525" cy="2975334"/>
          </a:xfrm>
          <a:prstGeom prst="rect">
            <a:avLst/>
          </a:prstGeom>
        </p:spPr>
      </p:pic>
      <p:pic>
        <p:nvPicPr>
          <p:cNvPr id="7" name="Picture 6">
            <a:extLst>
              <a:ext uri="{FF2B5EF4-FFF2-40B4-BE49-F238E27FC236}">
                <a16:creationId xmlns:a16="http://schemas.microsoft.com/office/drawing/2014/main" id="{B73288DA-E97B-489F-99AF-72E012354F4D}"/>
              </a:ext>
            </a:extLst>
          </p:cNvPr>
          <p:cNvPicPr>
            <a:picLocks noChangeAspect="1"/>
          </p:cNvPicPr>
          <p:nvPr/>
        </p:nvPicPr>
        <p:blipFill>
          <a:blip r:embed="rId3"/>
          <a:stretch>
            <a:fillRect/>
          </a:stretch>
        </p:blipFill>
        <p:spPr>
          <a:xfrm>
            <a:off x="7763945" y="3180510"/>
            <a:ext cx="3658111" cy="2975333"/>
          </a:xfrm>
          <a:prstGeom prst="rect">
            <a:avLst/>
          </a:prstGeom>
        </p:spPr>
      </p:pic>
      <p:sp>
        <p:nvSpPr>
          <p:cNvPr id="8" name="Arrow: Right 7">
            <a:extLst>
              <a:ext uri="{FF2B5EF4-FFF2-40B4-BE49-F238E27FC236}">
                <a16:creationId xmlns:a16="http://schemas.microsoft.com/office/drawing/2014/main" id="{C1584EBC-C8F6-4C51-9C9C-785E0F93F45D}"/>
              </a:ext>
            </a:extLst>
          </p:cNvPr>
          <p:cNvSpPr/>
          <p:nvPr/>
        </p:nvSpPr>
        <p:spPr>
          <a:xfrm>
            <a:off x="3798343" y="4509915"/>
            <a:ext cx="429208" cy="373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Arrow: Right 42">
            <a:extLst>
              <a:ext uri="{FF2B5EF4-FFF2-40B4-BE49-F238E27FC236}">
                <a16:creationId xmlns:a16="http://schemas.microsoft.com/office/drawing/2014/main" id="{DD10C21C-E38A-4134-978E-ED9B1BBBF953}"/>
              </a:ext>
            </a:extLst>
          </p:cNvPr>
          <p:cNvSpPr/>
          <p:nvPr/>
        </p:nvSpPr>
        <p:spPr>
          <a:xfrm>
            <a:off x="7378223" y="4524202"/>
            <a:ext cx="429208" cy="373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737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D85386-8872-4692-B346-7D026E990386}"/>
              </a:ext>
            </a:extLst>
          </p:cNvPr>
          <p:cNvSpPr>
            <a:spLocks noGrp="1"/>
          </p:cNvSpPr>
          <p:nvPr>
            <p:ph type="title"/>
          </p:nvPr>
        </p:nvSpPr>
        <p:spPr>
          <a:xfrm>
            <a:off x="609906" y="702156"/>
            <a:ext cx="7049243" cy="556194"/>
          </a:xfrm>
        </p:spPr>
        <p:txBody>
          <a:bodyPr>
            <a:normAutofit/>
          </a:bodyPr>
          <a:lstStyle/>
          <a:p>
            <a:r>
              <a:rPr lang="en-US" sz="2800"/>
              <a:t>Stem GENERATION</a:t>
            </a:r>
            <a:endParaRPr lang="en-GB" sz="2800" dirty="0"/>
          </a:p>
        </p:txBody>
      </p:sp>
      <p:sp>
        <p:nvSpPr>
          <p:cNvPr id="52" name="Rectangle 5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8F5377-CB0A-4F8B-B972-E5ECEAB2B747}"/>
              </a:ext>
            </a:extLst>
          </p:cNvPr>
          <p:cNvSpPr>
            <a:spLocks noGrp="1"/>
          </p:cNvSpPr>
          <p:nvPr>
            <p:ph idx="1"/>
          </p:nvPr>
        </p:nvSpPr>
        <p:spPr>
          <a:xfrm>
            <a:off x="609906" y="1320034"/>
            <a:ext cx="4064731" cy="1473499"/>
          </a:xfrm>
        </p:spPr>
        <p:txBody>
          <a:bodyPr>
            <a:normAutofit fontScale="85000" lnSpcReduction="20000"/>
          </a:bodyPr>
          <a:lstStyle/>
          <a:p>
            <a:pPr>
              <a:lnSpc>
                <a:spcPct val="100000"/>
              </a:lnSpc>
            </a:pPr>
            <a:r>
              <a:rPr lang="en-US" dirty="0"/>
              <a:t>In case of the spline we generated, a set of points in a circle around the spline are first created. This set of points are then finally enclosed by an alpha shape.</a:t>
            </a:r>
          </a:p>
          <a:p>
            <a:pPr>
              <a:lnSpc>
                <a:spcPct val="100000"/>
              </a:lnSpc>
            </a:pPr>
            <a:r>
              <a:rPr lang="en-GB" sz="1700" dirty="0"/>
              <a:t>Finally, the stem coordinates are then connected to the nearest point on the spline using a nearest neighbour search algorithm. </a:t>
            </a:r>
          </a:p>
        </p:txBody>
      </p:sp>
      <p:pic>
        <p:nvPicPr>
          <p:cNvPr id="5" name="Picture 4">
            <a:extLst>
              <a:ext uri="{FF2B5EF4-FFF2-40B4-BE49-F238E27FC236}">
                <a16:creationId xmlns:a16="http://schemas.microsoft.com/office/drawing/2014/main" id="{9C8051B6-0F4E-475D-BFBA-59A46ED7F435}"/>
              </a:ext>
            </a:extLst>
          </p:cNvPr>
          <p:cNvPicPr>
            <a:picLocks noChangeAspect="1"/>
          </p:cNvPicPr>
          <p:nvPr/>
        </p:nvPicPr>
        <p:blipFill>
          <a:blip r:embed="rId2"/>
          <a:stretch>
            <a:fillRect/>
          </a:stretch>
        </p:blipFill>
        <p:spPr>
          <a:xfrm>
            <a:off x="5049887" y="1109502"/>
            <a:ext cx="3083905" cy="1684031"/>
          </a:xfrm>
          <a:prstGeom prst="rect">
            <a:avLst/>
          </a:prstGeom>
        </p:spPr>
      </p:pic>
      <p:pic>
        <p:nvPicPr>
          <p:cNvPr id="6" name="Picture 5">
            <a:extLst>
              <a:ext uri="{FF2B5EF4-FFF2-40B4-BE49-F238E27FC236}">
                <a16:creationId xmlns:a16="http://schemas.microsoft.com/office/drawing/2014/main" id="{A1C5FC18-552C-4CDB-A2B8-A98DBB04B185}"/>
              </a:ext>
            </a:extLst>
          </p:cNvPr>
          <p:cNvPicPr>
            <a:picLocks noChangeAspect="1"/>
          </p:cNvPicPr>
          <p:nvPr/>
        </p:nvPicPr>
        <p:blipFill>
          <a:blip r:embed="rId3"/>
          <a:stretch>
            <a:fillRect/>
          </a:stretch>
        </p:blipFill>
        <p:spPr>
          <a:xfrm>
            <a:off x="8761444" y="1109502"/>
            <a:ext cx="3337685" cy="1684031"/>
          </a:xfrm>
          <a:prstGeom prst="rect">
            <a:avLst/>
          </a:prstGeom>
        </p:spPr>
      </p:pic>
      <p:pic>
        <p:nvPicPr>
          <p:cNvPr id="9" name="Picture 8">
            <a:extLst>
              <a:ext uri="{FF2B5EF4-FFF2-40B4-BE49-F238E27FC236}">
                <a16:creationId xmlns:a16="http://schemas.microsoft.com/office/drawing/2014/main" id="{8B46DD42-ADD6-4A38-A74B-FC4DB9648AC1}"/>
              </a:ext>
            </a:extLst>
          </p:cNvPr>
          <p:cNvPicPr>
            <a:picLocks noChangeAspect="1"/>
          </p:cNvPicPr>
          <p:nvPr/>
        </p:nvPicPr>
        <p:blipFill>
          <a:blip r:embed="rId4"/>
          <a:stretch>
            <a:fillRect/>
          </a:stretch>
        </p:blipFill>
        <p:spPr>
          <a:xfrm>
            <a:off x="4622047" y="3064991"/>
            <a:ext cx="3511745" cy="3599800"/>
          </a:xfrm>
          <a:prstGeom prst="rect">
            <a:avLst/>
          </a:prstGeom>
        </p:spPr>
      </p:pic>
      <p:pic>
        <p:nvPicPr>
          <p:cNvPr id="14" name="Picture 13">
            <a:extLst>
              <a:ext uri="{FF2B5EF4-FFF2-40B4-BE49-F238E27FC236}">
                <a16:creationId xmlns:a16="http://schemas.microsoft.com/office/drawing/2014/main" id="{618039F2-5D72-45F8-9F7C-8C89FD72AAC4}"/>
              </a:ext>
            </a:extLst>
          </p:cNvPr>
          <p:cNvPicPr>
            <a:picLocks noChangeAspect="1"/>
          </p:cNvPicPr>
          <p:nvPr/>
        </p:nvPicPr>
        <p:blipFill>
          <a:blip r:embed="rId5"/>
          <a:stretch>
            <a:fillRect/>
          </a:stretch>
        </p:blipFill>
        <p:spPr>
          <a:xfrm>
            <a:off x="500847" y="3094306"/>
            <a:ext cx="3511745" cy="3689663"/>
          </a:xfrm>
          <a:prstGeom prst="rect">
            <a:avLst/>
          </a:prstGeom>
        </p:spPr>
      </p:pic>
      <p:pic>
        <p:nvPicPr>
          <p:cNvPr id="12" name="Picture 11">
            <a:extLst>
              <a:ext uri="{FF2B5EF4-FFF2-40B4-BE49-F238E27FC236}">
                <a16:creationId xmlns:a16="http://schemas.microsoft.com/office/drawing/2014/main" id="{3D4EC694-B755-4D99-A052-89FBB7BCB8B0}"/>
              </a:ext>
            </a:extLst>
          </p:cNvPr>
          <p:cNvPicPr>
            <a:picLocks noChangeAspect="1"/>
          </p:cNvPicPr>
          <p:nvPr/>
        </p:nvPicPr>
        <p:blipFill>
          <a:blip r:embed="rId6"/>
          <a:stretch>
            <a:fillRect/>
          </a:stretch>
        </p:blipFill>
        <p:spPr>
          <a:xfrm>
            <a:off x="8761444" y="3176846"/>
            <a:ext cx="3272277" cy="3376090"/>
          </a:xfrm>
          <a:prstGeom prst="rect">
            <a:avLst/>
          </a:prstGeom>
        </p:spPr>
      </p:pic>
      <p:sp>
        <p:nvSpPr>
          <p:cNvPr id="13" name="Arrow: Right 12">
            <a:extLst>
              <a:ext uri="{FF2B5EF4-FFF2-40B4-BE49-F238E27FC236}">
                <a16:creationId xmlns:a16="http://schemas.microsoft.com/office/drawing/2014/main" id="{5B0223C8-8DD8-4F44-A615-CC1517E43CAE}"/>
              </a:ext>
            </a:extLst>
          </p:cNvPr>
          <p:cNvSpPr/>
          <p:nvPr/>
        </p:nvSpPr>
        <p:spPr>
          <a:xfrm>
            <a:off x="4012592" y="4748169"/>
            <a:ext cx="903357" cy="33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55C008F1-E12A-49C0-B980-F643E043629B}"/>
              </a:ext>
            </a:extLst>
          </p:cNvPr>
          <p:cNvSpPr/>
          <p:nvPr/>
        </p:nvSpPr>
        <p:spPr>
          <a:xfrm>
            <a:off x="7995940" y="4632820"/>
            <a:ext cx="903357" cy="33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6F133FBC-AC94-4A7B-99F2-3C5B3E96C8DA}"/>
              </a:ext>
            </a:extLst>
          </p:cNvPr>
          <p:cNvSpPr/>
          <p:nvPr/>
        </p:nvSpPr>
        <p:spPr>
          <a:xfrm>
            <a:off x="8237989" y="1753864"/>
            <a:ext cx="523455" cy="33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822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EB27-1B86-40F5-9B01-FBA999FEE233}"/>
              </a:ext>
            </a:extLst>
          </p:cNvPr>
          <p:cNvSpPr>
            <a:spLocks noGrp="1"/>
          </p:cNvSpPr>
          <p:nvPr>
            <p:ph type="title"/>
          </p:nvPr>
        </p:nvSpPr>
        <p:spPr/>
        <p:txBody>
          <a:bodyPr/>
          <a:lstStyle/>
          <a:p>
            <a:r>
              <a:rPr lang="en-US" dirty="0"/>
              <a:t>BRANCH GENERATION</a:t>
            </a:r>
            <a:endParaRPr lang="en-GB" dirty="0"/>
          </a:p>
        </p:txBody>
      </p:sp>
      <p:sp>
        <p:nvSpPr>
          <p:cNvPr id="3" name="Content Placeholder 2">
            <a:extLst>
              <a:ext uri="{FF2B5EF4-FFF2-40B4-BE49-F238E27FC236}">
                <a16:creationId xmlns:a16="http://schemas.microsoft.com/office/drawing/2014/main" id="{EA0724C7-2894-4673-A7F5-7B93DBA3C27E}"/>
              </a:ext>
            </a:extLst>
          </p:cNvPr>
          <p:cNvSpPr>
            <a:spLocks noGrp="1"/>
          </p:cNvSpPr>
          <p:nvPr>
            <p:ph idx="1"/>
          </p:nvPr>
        </p:nvSpPr>
        <p:spPr>
          <a:xfrm>
            <a:off x="581193" y="2340864"/>
            <a:ext cx="6155168" cy="3634486"/>
          </a:xfrm>
        </p:spPr>
        <p:txBody>
          <a:bodyPr/>
          <a:lstStyle/>
          <a:p>
            <a:r>
              <a:rPr lang="en-US" dirty="0"/>
              <a:t>The branch generation is carried out in the same way the stem was generated. However, instead of data around a circle with radius ‘r’ , a N sided polygon with radius ‘r’ is created between he stem coordinates and nearest neighbor on the stem spline. </a:t>
            </a:r>
          </a:p>
          <a:p>
            <a:r>
              <a:rPr lang="en-US" dirty="0"/>
              <a:t>When </a:t>
            </a:r>
            <a:r>
              <a:rPr lang="en-US" dirty="0" err="1"/>
              <a:t>alphashape</a:t>
            </a:r>
            <a:r>
              <a:rPr lang="en-US" dirty="0"/>
              <a:t> is applied to this polygon, we get a bounded 3d cylindrical object that will represent the branch of the plant. </a:t>
            </a:r>
          </a:p>
          <a:p>
            <a:r>
              <a:rPr lang="en-US" dirty="0"/>
              <a:t>Applying </a:t>
            </a:r>
            <a:r>
              <a:rPr lang="en-US" dirty="0" err="1"/>
              <a:t>boundaryfacets</a:t>
            </a:r>
            <a:r>
              <a:rPr lang="en-US" dirty="0"/>
              <a:t>() gives us the bounded surface with the triangulation. </a:t>
            </a:r>
            <a:endParaRPr lang="en-GB" dirty="0"/>
          </a:p>
        </p:txBody>
      </p:sp>
      <p:pic>
        <p:nvPicPr>
          <p:cNvPr id="4" name="Picture 3">
            <a:extLst>
              <a:ext uri="{FF2B5EF4-FFF2-40B4-BE49-F238E27FC236}">
                <a16:creationId xmlns:a16="http://schemas.microsoft.com/office/drawing/2014/main" id="{7237A87F-BE18-4047-A279-D4CF60AFAE4D}"/>
              </a:ext>
            </a:extLst>
          </p:cNvPr>
          <p:cNvPicPr>
            <a:picLocks noChangeAspect="1"/>
          </p:cNvPicPr>
          <p:nvPr/>
        </p:nvPicPr>
        <p:blipFill>
          <a:blip r:embed="rId2"/>
          <a:stretch>
            <a:fillRect/>
          </a:stretch>
        </p:blipFill>
        <p:spPr>
          <a:xfrm>
            <a:off x="8355146" y="938796"/>
            <a:ext cx="2838479" cy="2354148"/>
          </a:xfrm>
          <a:prstGeom prst="rect">
            <a:avLst/>
          </a:prstGeom>
        </p:spPr>
      </p:pic>
      <p:pic>
        <p:nvPicPr>
          <p:cNvPr id="5" name="Picture 4">
            <a:extLst>
              <a:ext uri="{FF2B5EF4-FFF2-40B4-BE49-F238E27FC236}">
                <a16:creationId xmlns:a16="http://schemas.microsoft.com/office/drawing/2014/main" id="{8F0B5277-1FEF-498E-836E-81B201547934}"/>
              </a:ext>
            </a:extLst>
          </p:cNvPr>
          <p:cNvPicPr>
            <a:picLocks noChangeAspect="1"/>
          </p:cNvPicPr>
          <p:nvPr/>
        </p:nvPicPr>
        <p:blipFill>
          <a:blip r:embed="rId3"/>
          <a:stretch>
            <a:fillRect/>
          </a:stretch>
        </p:blipFill>
        <p:spPr>
          <a:xfrm>
            <a:off x="8355145" y="4008817"/>
            <a:ext cx="2838480" cy="2454108"/>
          </a:xfrm>
          <a:prstGeom prst="rect">
            <a:avLst/>
          </a:prstGeom>
        </p:spPr>
      </p:pic>
      <p:sp>
        <p:nvSpPr>
          <p:cNvPr id="6" name="Arrow: Down 5">
            <a:extLst>
              <a:ext uri="{FF2B5EF4-FFF2-40B4-BE49-F238E27FC236}">
                <a16:creationId xmlns:a16="http://schemas.microsoft.com/office/drawing/2014/main" id="{80FDB668-638B-4B7E-A254-4E7E31420AD1}"/>
              </a:ext>
            </a:extLst>
          </p:cNvPr>
          <p:cNvSpPr/>
          <p:nvPr/>
        </p:nvSpPr>
        <p:spPr>
          <a:xfrm>
            <a:off x="9638522" y="3292944"/>
            <a:ext cx="214605" cy="715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2978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DC70-B125-408A-916F-842BBDA78554}"/>
              </a:ext>
            </a:extLst>
          </p:cNvPr>
          <p:cNvSpPr>
            <a:spLocks noGrp="1"/>
          </p:cNvSpPr>
          <p:nvPr>
            <p:ph type="title"/>
          </p:nvPr>
        </p:nvSpPr>
        <p:spPr>
          <a:xfrm>
            <a:off x="581192" y="702156"/>
            <a:ext cx="11029616" cy="681135"/>
          </a:xfrm>
        </p:spPr>
        <p:txBody>
          <a:bodyPr>
            <a:normAutofit fontScale="90000"/>
          </a:bodyPr>
          <a:lstStyle/>
          <a:p>
            <a:r>
              <a:rPr lang="en-US" dirty="0"/>
              <a:t>Final result- plant 5</a:t>
            </a:r>
            <a:br>
              <a:rPr lang="en-US" dirty="0"/>
            </a:br>
            <a:r>
              <a:rPr lang="en-US" sz="1400" dirty="0"/>
              <a:t>SURFACE RENGENERATED WITH 5000 SAMPLES PER LEAF</a:t>
            </a:r>
            <a:endParaRPr lang="en-GB" dirty="0"/>
          </a:p>
        </p:txBody>
      </p:sp>
      <p:pic>
        <p:nvPicPr>
          <p:cNvPr id="7" name="Content Placeholder 6">
            <a:extLst>
              <a:ext uri="{FF2B5EF4-FFF2-40B4-BE49-F238E27FC236}">
                <a16:creationId xmlns:a16="http://schemas.microsoft.com/office/drawing/2014/main" id="{E220A962-D862-4C96-B3F9-1DD2EDB79DE6}"/>
              </a:ext>
            </a:extLst>
          </p:cNvPr>
          <p:cNvPicPr>
            <a:picLocks noGrp="1" noChangeAspect="1"/>
          </p:cNvPicPr>
          <p:nvPr>
            <p:ph idx="1"/>
          </p:nvPr>
        </p:nvPicPr>
        <p:blipFill>
          <a:blip r:embed="rId2"/>
          <a:stretch>
            <a:fillRect/>
          </a:stretch>
        </p:blipFill>
        <p:spPr>
          <a:xfrm>
            <a:off x="6540759" y="1199626"/>
            <a:ext cx="4488024" cy="5434438"/>
          </a:xfrm>
          <a:prstGeom prst="rect">
            <a:avLst/>
          </a:prstGeom>
        </p:spPr>
      </p:pic>
      <p:pic>
        <p:nvPicPr>
          <p:cNvPr id="8" name="Picture 7">
            <a:extLst>
              <a:ext uri="{FF2B5EF4-FFF2-40B4-BE49-F238E27FC236}">
                <a16:creationId xmlns:a16="http://schemas.microsoft.com/office/drawing/2014/main" id="{E78CB248-B2A4-4E2C-99E6-1100B9493596}"/>
              </a:ext>
            </a:extLst>
          </p:cNvPr>
          <p:cNvPicPr>
            <a:picLocks noChangeAspect="1"/>
          </p:cNvPicPr>
          <p:nvPr/>
        </p:nvPicPr>
        <p:blipFill>
          <a:blip r:embed="rId3"/>
          <a:stretch>
            <a:fillRect/>
          </a:stretch>
        </p:blipFill>
        <p:spPr>
          <a:xfrm>
            <a:off x="332376" y="1810138"/>
            <a:ext cx="4321843" cy="4721290"/>
          </a:xfrm>
          <a:prstGeom prst="rect">
            <a:avLst/>
          </a:prstGeom>
        </p:spPr>
      </p:pic>
      <p:sp>
        <p:nvSpPr>
          <p:cNvPr id="9" name="Arrow: Right 8">
            <a:extLst>
              <a:ext uri="{FF2B5EF4-FFF2-40B4-BE49-F238E27FC236}">
                <a16:creationId xmlns:a16="http://schemas.microsoft.com/office/drawing/2014/main" id="{3772DF58-884F-4071-B489-968F1F96C201}"/>
              </a:ext>
            </a:extLst>
          </p:cNvPr>
          <p:cNvSpPr/>
          <p:nvPr/>
        </p:nvSpPr>
        <p:spPr>
          <a:xfrm>
            <a:off x="4805265" y="3694922"/>
            <a:ext cx="1670180" cy="681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263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D2B9-1AC2-4192-9A26-150AB42392BB}"/>
              </a:ext>
            </a:extLst>
          </p:cNvPr>
          <p:cNvSpPr>
            <a:spLocks noGrp="1"/>
          </p:cNvSpPr>
          <p:nvPr>
            <p:ph type="title"/>
          </p:nvPr>
        </p:nvSpPr>
        <p:spPr>
          <a:xfrm>
            <a:off x="581192" y="702156"/>
            <a:ext cx="11029616" cy="660113"/>
          </a:xfrm>
        </p:spPr>
        <p:txBody>
          <a:bodyPr>
            <a:normAutofit fontScale="90000"/>
          </a:bodyPr>
          <a:lstStyle/>
          <a:p>
            <a:r>
              <a:rPr lang="en-US" dirty="0"/>
              <a:t>Final result – plant 2 </a:t>
            </a:r>
            <a:br>
              <a:rPr lang="en-US" dirty="0"/>
            </a:br>
            <a:r>
              <a:rPr lang="en-US" sz="1600" dirty="0"/>
              <a:t>SURFACE RENGENERATED WITH 1000 SAMPLES PER LEAF</a:t>
            </a:r>
            <a:endParaRPr lang="en-GB" dirty="0"/>
          </a:p>
        </p:txBody>
      </p:sp>
      <p:pic>
        <p:nvPicPr>
          <p:cNvPr id="5" name="Picture 4">
            <a:extLst>
              <a:ext uri="{FF2B5EF4-FFF2-40B4-BE49-F238E27FC236}">
                <a16:creationId xmlns:a16="http://schemas.microsoft.com/office/drawing/2014/main" id="{C768E07E-ACA7-479A-9328-950264E39A16}"/>
              </a:ext>
            </a:extLst>
          </p:cNvPr>
          <p:cNvPicPr>
            <a:picLocks noChangeAspect="1"/>
          </p:cNvPicPr>
          <p:nvPr/>
        </p:nvPicPr>
        <p:blipFill>
          <a:blip r:embed="rId2"/>
          <a:stretch>
            <a:fillRect/>
          </a:stretch>
        </p:blipFill>
        <p:spPr>
          <a:xfrm>
            <a:off x="6416352" y="1520890"/>
            <a:ext cx="5775648" cy="4771428"/>
          </a:xfrm>
          <a:prstGeom prst="rect">
            <a:avLst/>
          </a:prstGeom>
        </p:spPr>
      </p:pic>
      <p:pic>
        <p:nvPicPr>
          <p:cNvPr id="8" name="Picture 7">
            <a:extLst>
              <a:ext uri="{FF2B5EF4-FFF2-40B4-BE49-F238E27FC236}">
                <a16:creationId xmlns:a16="http://schemas.microsoft.com/office/drawing/2014/main" id="{E9D829A0-C3F7-4135-80C5-C44C8EEE096E}"/>
              </a:ext>
            </a:extLst>
          </p:cNvPr>
          <p:cNvPicPr>
            <a:picLocks noChangeAspect="1"/>
          </p:cNvPicPr>
          <p:nvPr/>
        </p:nvPicPr>
        <p:blipFill>
          <a:blip r:embed="rId3"/>
          <a:stretch>
            <a:fillRect/>
          </a:stretch>
        </p:blipFill>
        <p:spPr>
          <a:xfrm>
            <a:off x="581191" y="1520890"/>
            <a:ext cx="5194457" cy="4920718"/>
          </a:xfrm>
          <a:prstGeom prst="rect">
            <a:avLst/>
          </a:prstGeom>
        </p:spPr>
      </p:pic>
    </p:spTree>
    <p:extLst>
      <p:ext uri="{BB962C8B-B14F-4D97-AF65-F5344CB8AC3E}">
        <p14:creationId xmlns:p14="http://schemas.microsoft.com/office/powerpoint/2010/main" val="78391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83ED-5A46-4D59-82B9-F41951410EDC}"/>
              </a:ext>
            </a:extLst>
          </p:cNvPr>
          <p:cNvSpPr>
            <a:spLocks noGrp="1"/>
          </p:cNvSpPr>
          <p:nvPr>
            <p:ph type="title"/>
          </p:nvPr>
        </p:nvSpPr>
        <p:spPr>
          <a:xfrm>
            <a:off x="581192" y="702156"/>
            <a:ext cx="11029616" cy="950475"/>
          </a:xfrm>
        </p:spPr>
        <p:txBody>
          <a:bodyPr>
            <a:normAutofit/>
          </a:bodyPr>
          <a:lstStyle/>
          <a:p>
            <a:r>
              <a:rPr lang="en-US" dirty="0"/>
              <a:t>ERRORS- PLANT 5</a:t>
            </a:r>
            <a:br>
              <a:rPr lang="en-US" dirty="0"/>
            </a:br>
            <a:r>
              <a:rPr lang="en-US" sz="1600" dirty="0"/>
              <a:t>SURFACE RENGENERATED WITH 5000 SAMPLES PER LEAF</a:t>
            </a:r>
            <a:endParaRPr lang="en-GB" dirty="0"/>
          </a:p>
        </p:txBody>
      </p:sp>
      <p:pic>
        <p:nvPicPr>
          <p:cNvPr id="4" name="Content Placeholder 3">
            <a:extLst>
              <a:ext uri="{FF2B5EF4-FFF2-40B4-BE49-F238E27FC236}">
                <a16:creationId xmlns:a16="http://schemas.microsoft.com/office/drawing/2014/main" id="{CF2F2554-C83A-4776-AECD-D5197EB36154}"/>
              </a:ext>
            </a:extLst>
          </p:cNvPr>
          <p:cNvPicPr>
            <a:picLocks noGrp="1" noChangeAspect="1"/>
          </p:cNvPicPr>
          <p:nvPr>
            <p:ph idx="1"/>
          </p:nvPr>
        </p:nvPicPr>
        <p:blipFill>
          <a:blip r:embed="rId2"/>
          <a:stretch>
            <a:fillRect/>
          </a:stretch>
        </p:blipFill>
        <p:spPr>
          <a:xfrm>
            <a:off x="263376" y="2024743"/>
            <a:ext cx="5670893" cy="4506685"/>
          </a:xfrm>
          <a:prstGeom prst="rect">
            <a:avLst/>
          </a:prstGeom>
        </p:spPr>
      </p:pic>
      <p:pic>
        <p:nvPicPr>
          <p:cNvPr id="5" name="Picture 4">
            <a:extLst>
              <a:ext uri="{FF2B5EF4-FFF2-40B4-BE49-F238E27FC236}">
                <a16:creationId xmlns:a16="http://schemas.microsoft.com/office/drawing/2014/main" id="{E76367F0-86E7-454C-BA49-971CE11A86EB}"/>
              </a:ext>
            </a:extLst>
          </p:cNvPr>
          <p:cNvPicPr>
            <a:picLocks noChangeAspect="1"/>
          </p:cNvPicPr>
          <p:nvPr/>
        </p:nvPicPr>
        <p:blipFill>
          <a:blip r:embed="rId3"/>
          <a:stretch>
            <a:fillRect/>
          </a:stretch>
        </p:blipFill>
        <p:spPr>
          <a:xfrm>
            <a:off x="6167535" y="2024743"/>
            <a:ext cx="5761089" cy="4506685"/>
          </a:xfrm>
          <a:prstGeom prst="rect">
            <a:avLst/>
          </a:prstGeom>
        </p:spPr>
      </p:pic>
    </p:spTree>
    <p:extLst>
      <p:ext uri="{BB962C8B-B14F-4D97-AF65-F5344CB8AC3E}">
        <p14:creationId xmlns:p14="http://schemas.microsoft.com/office/powerpoint/2010/main" val="110847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81FBB-35D5-40C6-96D7-CB8C8A7B5C9E}"/>
              </a:ext>
            </a:extLst>
          </p:cNvPr>
          <p:cNvSpPr>
            <a:spLocks noGrp="1"/>
          </p:cNvSpPr>
          <p:nvPr>
            <p:ph type="title"/>
          </p:nvPr>
        </p:nvSpPr>
        <p:spPr>
          <a:xfrm>
            <a:off x="581192" y="800930"/>
            <a:ext cx="3568661" cy="2256390"/>
          </a:xfrm>
        </p:spPr>
        <p:txBody>
          <a:bodyPr anchor="ctr">
            <a:normAutofit/>
          </a:bodyPr>
          <a:lstStyle/>
          <a:p>
            <a:r>
              <a:rPr lang="en-US" sz="2800" dirty="0"/>
              <a:t>Problem description</a:t>
            </a:r>
            <a:endParaRPr lang="en-GB" sz="2800" dirty="0"/>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14807F-F0BE-48B7-8616-113B1ED31624}"/>
              </a:ext>
            </a:extLst>
          </p:cNvPr>
          <p:cNvSpPr>
            <a:spLocks noGrp="1"/>
          </p:cNvSpPr>
          <p:nvPr>
            <p:ph idx="1"/>
          </p:nvPr>
        </p:nvSpPr>
        <p:spPr>
          <a:xfrm>
            <a:off x="4561870" y="800930"/>
            <a:ext cx="7183597" cy="2256390"/>
          </a:xfrm>
        </p:spPr>
        <p:txBody>
          <a:bodyPr>
            <a:normAutofit/>
          </a:bodyPr>
          <a:lstStyle/>
          <a:p>
            <a:pPr>
              <a:lnSpc>
                <a:spcPct val="100000"/>
              </a:lnSpc>
            </a:pPr>
            <a:r>
              <a:rPr lang="en-US" sz="1400" dirty="0"/>
              <a:t>For this project, we are particularly working on surface reconstruction of plant models. </a:t>
            </a:r>
          </a:p>
          <a:p>
            <a:pPr>
              <a:lnSpc>
                <a:spcPct val="100000"/>
              </a:lnSpc>
            </a:pPr>
            <a:r>
              <a:rPr lang="en-US" sz="1400" dirty="0"/>
              <a:t>Producing realistic plant models is important for several applications in plant science. For instance, in order to understand and improve agrichemical spray efficacy, simulated drops can be sprayed on virtual leaves, and the droplet impaction, spreading and absorption behaviors can be studied. </a:t>
            </a:r>
          </a:p>
          <a:p>
            <a:pPr>
              <a:lnSpc>
                <a:spcPct val="100000"/>
              </a:lnSpc>
            </a:pPr>
            <a:r>
              <a:rPr lang="en-US" sz="1400" dirty="0"/>
              <a:t>This requires that the mathematical surfaces of our virtual plant is very similar to the real plant on which it is based. </a:t>
            </a:r>
            <a:endParaRPr lang="en-GB" sz="1400" i="1" dirty="0"/>
          </a:p>
        </p:txBody>
      </p:sp>
      <p:pic>
        <p:nvPicPr>
          <p:cNvPr id="4" name="Picture 3">
            <a:extLst>
              <a:ext uri="{FF2B5EF4-FFF2-40B4-BE49-F238E27FC236}">
                <a16:creationId xmlns:a16="http://schemas.microsoft.com/office/drawing/2014/main" id="{854EC350-17DD-4ABA-A146-F7DB5B6C4A27}"/>
              </a:ext>
            </a:extLst>
          </p:cNvPr>
          <p:cNvPicPr>
            <a:picLocks noChangeAspect="1"/>
          </p:cNvPicPr>
          <p:nvPr/>
        </p:nvPicPr>
        <p:blipFill>
          <a:blip r:embed="rId2"/>
          <a:stretch>
            <a:fillRect/>
          </a:stretch>
        </p:blipFill>
        <p:spPr>
          <a:xfrm>
            <a:off x="447998" y="3330712"/>
            <a:ext cx="11297469" cy="2909098"/>
          </a:xfrm>
          <a:prstGeom prst="rect">
            <a:avLst/>
          </a:prstGeom>
        </p:spPr>
      </p:pic>
    </p:spTree>
    <p:extLst>
      <p:ext uri="{BB962C8B-B14F-4D97-AF65-F5344CB8AC3E}">
        <p14:creationId xmlns:p14="http://schemas.microsoft.com/office/powerpoint/2010/main" val="670980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06F57-6166-4288-B5F6-B1F82A4FAE06}"/>
              </a:ext>
            </a:extLst>
          </p:cNvPr>
          <p:cNvSpPr>
            <a:spLocks noGrp="1"/>
          </p:cNvSpPr>
          <p:nvPr>
            <p:ph type="title"/>
          </p:nvPr>
        </p:nvSpPr>
        <p:spPr/>
        <p:txBody>
          <a:bodyPr/>
          <a:lstStyle/>
          <a:p>
            <a:r>
              <a:rPr lang="en-US" dirty="0"/>
              <a:t>Recommendation for future works</a:t>
            </a:r>
            <a:endParaRPr lang="en-GB" dirty="0"/>
          </a:p>
        </p:txBody>
      </p:sp>
      <p:sp>
        <p:nvSpPr>
          <p:cNvPr id="3" name="Content Placeholder 2">
            <a:extLst>
              <a:ext uri="{FF2B5EF4-FFF2-40B4-BE49-F238E27FC236}">
                <a16:creationId xmlns:a16="http://schemas.microsoft.com/office/drawing/2014/main" id="{C1C9A213-7925-41A5-B7EA-DA250D4BD2F1}"/>
              </a:ext>
            </a:extLst>
          </p:cNvPr>
          <p:cNvSpPr>
            <a:spLocks noGrp="1"/>
          </p:cNvSpPr>
          <p:nvPr>
            <p:ph idx="1"/>
          </p:nvPr>
        </p:nvSpPr>
        <p:spPr/>
        <p:txBody>
          <a:bodyPr/>
          <a:lstStyle/>
          <a:p>
            <a:pPr>
              <a:buFont typeface="Wingdings" panose="05000000000000000000" pitchFamily="2" charset="2"/>
              <a:buChar char="v"/>
            </a:pPr>
            <a:r>
              <a:rPr lang="en-US" dirty="0"/>
              <a:t>Currently, most of the parameter tuning is done by trial and error. There are no clear insights to how these parameters can be tuned for optimal number of good clusters. </a:t>
            </a:r>
          </a:p>
          <a:p>
            <a:pPr>
              <a:buFont typeface="Wingdings" panose="05000000000000000000" pitchFamily="2" charset="2"/>
              <a:buChar char="v"/>
            </a:pPr>
            <a:r>
              <a:rPr lang="en-US" dirty="0"/>
              <a:t>Clustering at leaf level is highly sensitive to the resulting surface reconstruction as evident from the errors. Need to add metrics that measure what percentage of the leaf is being broken off  during clustering. </a:t>
            </a:r>
          </a:p>
          <a:p>
            <a:pPr>
              <a:buFont typeface="Wingdings" panose="05000000000000000000" pitchFamily="2" charset="2"/>
              <a:buChar char="v"/>
            </a:pPr>
            <a:r>
              <a:rPr lang="en-US" dirty="0"/>
              <a:t>The methods employed in the surface reconstruction of this particular species may not be applicable to certain other plant species. Although we did look into some examples where an algorithm performs better or worse with different species, a more thorough research needs to be done before any recommendation is made. </a:t>
            </a:r>
          </a:p>
          <a:p>
            <a:pPr marL="0" indent="0">
              <a:buNone/>
            </a:pPr>
            <a:r>
              <a:rPr lang="en-US" dirty="0"/>
              <a:t> </a:t>
            </a:r>
          </a:p>
          <a:p>
            <a:pPr>
              <a:buFont typeface="Wingdings" panose="05000000000000000000" pitchFamily="2" charset="2"/>
              <a:buChar char="v"/>
            </a:pPr>
            <a:endParaRPr lang="en-GB" dirty="0"/>
          </a:p>
        </p:txBody>
      </p:sp>
    </p:spTree>
    <p:extLst>
      <p:ext uri="{BB962C8B-B14F-4D97-AF65-F5344CB8AC3E}">
        <p14:creationId xmlns:p14="http://schemas.microsoft.com/office/powerpoint/2010/main" val="95911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6" name="Rectangle 6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D63F8-3DAA-4386-8B33-D00755DFBBA9}"/>
              </a:ext>
            </a:extLst>
          </p:cNvPr>
          <p:cNvSpPr>
            <a:spLocks noGrp="1"/>
          </p:cNvSpPr>
          <p:nvPr>
            <p:ph type="title"/>
          </p:nvPr>
        </p:nvSpPr>
        <p:spPr>
          <a:xfrm>
            <a:off x="746228" y="1037967"/>
            <a:ext cx="3054091" cy="4709131"/>
          </a:xfrm>
        </p:spPr>
        <p:txBody>
          <a:bodyPr anchor="ctr">
            <a:normAutofit/>
          </a:bodyPr>
          <a:lstStyle/>
          <a:p>
            <a:r>
              <a:rPr lang="en-US" sz="2800">
                <a:solidFill>
                  <a:schemeClr val="bg1">
                    <a:lumMod val="85000"/>
                    <a:lumOff val="15000"/>
                  </a:schemeClr>
                </a:solidFill>
              </a:rPr>
              <a:t>OBJECTIVES of this research</a:t>
            </a:r>
            <a:endParaRPr lang="en-GB" sz="2800">
              <a:solidFill>
                <a:schemeClr val="bg1">
                  <a:lumMod val="85000"/>
                  <a:lumOff val="15000"/>
                </a:schemeClr>
              </a:solidFill>
            </a:endParaRPr>
          </a:p>
        </p:txBody>
      </p:sp>
      <p:sp>
        <p:nvSpPr>
          <p:cNvPr id="67" name="Rectangle 7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7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7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4" name="Content Placeholder 2">
            <a:extLst>
              <a:ext uri="{FF2B5EF4-FFF2-40B4-BE49-F238E27FC236}">
                <a16:creationId xmlns:a16="http://schemas.microsoft.com/office/drawing/2014/main" id="{790DC1FE-4EC3-4FC5-8AAF-6D2610AA4DB8}"/>
              </a:ext>
            </a:extLst>
          </p:cNvPr>
          <p:cNvGraphicFramePr>
            <a:graphicFrameLocks noGrp="1"/>
          </p:cNvGraphicFramePr>
          <p:nvPr>
            <p:ph idx="1"/>
            <p:extLst>
              <p:ext uri="{D42A27DB-BD31-4B8C-83A1-F6EECF244321}">
                <p14:modId xmlns:p14="http://schemas.microsoft.com/office/powerpoint/2010/main" val="4122189284"/>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0573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3">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31A535-C505-4324-907B-ACB5E401CB39}"/>
              </a:ext>
            </a:extLst>
          </p:cNvPr>
          <p:cNvSpPr>
            <a:spLocks noGrp="1"/>
          </p:cNvSpPr>
          <p:nvPr>
            <p:ph type="title"/>
          </p:nvPr>
        </p:nvSpPr>
        <p:spPr>
          <a:xfrm>
            <a:off x="609906" y="702155"/>
            <a:ext cx="3568661" cy="1269713"/>
          </a:xfrm>
        </p:spPr>
        <p:txBody>
          <a:bodyPr>
            <a:normAutofit/>
          </a:bodyPr>
          <a:lstStyle/>
          <a:p>
            <a:r>
              <a:rPr lang="en-US" sz="2800"/>
              <a:t>About THE DATASET</a:t>
            </a:r>
            <a:br>
              <a:rPr lang="en-US" sz="2800"/>
            </a:br>
            <a:endParaRPr lang="en-GB" sz="2800"/>
          </a:p>
        </p:txBody>
      </p:sp>
      <p:sp>
        <p:nvSpPr>
          <p:cNvPr id="49" name="Rectangle 45">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FA64B2-C067-488F-B115-317244BFCDB1}"/>
              </a:ext>
            </a:extLst>
          </p:cNvPr>
          <p:cNvSpPr>
            <a:spLocks noGrp="1"/>
          </p:cNvSpPr>
          <p:nvPr>
            <p:ph idx="1"/>
          </p:nvPr>
        </p:nvSpPr>
        <p:spPr>
          <a:xfrm>
            <a:off x="609906" y="1971868"/>
            <a:ext cx="5119090" cy="4003482"/>
          </a:xfrm>
        </p:spPr>
        <p:txBody>
          <a:bodyPr>
            <a:normAutofit/>
          </a:bodyPr>
          <a:lstStyle/>
          <a:p>
            <a:pPr>
              <a:lnSpc>
                <a:spcPct val="100000"/>
              </a:lnSpc>
            </a:pPr>
            <a:r>
              <a:rPr lang="en-GB" sz="1600" b="1" dirty="0"/>
              <a:t>Dataset provided by: Cranfield University, School of Water, Energy and Environment, Cranfield, MK43 0AL</a:t>
            </a:r>
            <a:endParaRPr lang="en-GB" sz="1600" dirty="0"/>
          </a:p>
          <a:p>
            <a:pPr>
              <a:lnSpc>
                <a:spcPct val="100000"/>
              </a:lnSpc>
            </a:pPr>
            <a:r>
              <a:rPr lang="en-GB" sz="1600" dirty="0"/>
              <a:t>Data was captured using Agri-EPI </a:t>
            </a:r>
            <a:r>
              <a:rPr lang="en-GB" sz="1600" dirty="0" err="1"/>
              <a:t>LemnaTec</a:t>
            </a:r>
            <a:r>
              <a:rPr lang="en-GB" sz="1600" dirty="0"/>
              <a:t> sensor gantry with 3D laser scan point cloud, high resolution RGB and VNIR hyperspectral (380-1000 nm with 935 spectral bands).</a:t>
            </a:r>
          </a:p>
          <a:p>
            <a:pPr>
              <a:lnSpc>
                <a:spcPct val="100000"/>
              </a:lnSpc>
            </a:pPr>
            <a:r>
              <a:rPr lang="en-GB" sz="1600" dirty="0"/>
              <a:t>6 replicates of each species were scanned, plus the remaining plants in the tray. Plants where initially laid out on a single bench in the following configuration:</a:t>
            </a:r>
          </a:p>
          <a:p>
            <a:pPr>
              <a:lnSpc>
                <a:spcPct val="100000"/>
              </a:lnSpc>
            </a:pPr>
            <a:r>
              <a:rPr lang="en-GB" dirty="0"/>
              <a:t>The plants where spaced due to their height. This allowed improved capture from the angled laser scanner:</a:t>
            </a:r>
            <a:endParaRPr lang="en-GB" sz="1600" dirty="0"/>
          </a:p>
          <a:p>
            <a:pPr>
              <a:lnSpc>
                <a:spcPct val="100000"/>
              </a:lnSpc>
            </a:pPr>
            <a:endParaRPr lang="en-GB" sz="1300" u="sng" dirty="0"/>
          </a:p>
        </p:txBody>
      </p:sp>
      <p:pic>
        <p:nvPicPr>
          <p:cNvPr id="6" name="Picture 5">
            <a:extLst>
              <a:ext uri="{FF2B5EF4-FFF2-40B4-BE49-F238E27FC236}">
                <a16:creationId xmlns:a16="http://schemas.microsoft.com/office/drawing/2014/main" id="{D6412A96-E47A-4D1F-8D9F-BF010C961BA3}"/>
              </a:ext>
            </a:extLst>
          </p:cNvPr>
          <p:cNvPicPr>
            <a:picLocks noChangeAspect="1"/>
          </p:cNvPicPr>
          <p:nvPr/>
        </p:nvPicPr>
        <p:blipFill>
          <a:blip r:embed="rId2"/>
          <a:stretch>
            <a:fillRect/>
          </a:stretch>
        </p:blipFill>
        <p:spPr>
          <a:xfrm>
            <a:off x="6582888" y="1009312"/>
            <a:ext cx="5334744" cy="5130231"/>
          </a:xfrm>
          <a:prstGeom prst="rect">
            <a:avLst/>
          </a:prstGeom>
        </p:spPr>
      </p:pic>
    </p:spTree>
    <p:extLst>
      <p:ext uri="{BB962C8B-B14F-4D97-AF65-F5344CB8AC3E}">
        <p14:creationId xmlns:p14="http://schemas.microsoft.com/office/powerpoint/2010/main" val="128864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788EB-7E38-499C-B0C4-28032C9D0D30}"/>
              </a:ext>
            </a:extLst>
          </p:cNvPr>
          <p:cNvSpPr>
            <a:spLocks noGrp="1"/>
          </p:cNvSpPr>
          <p:nvPr>
            <p:ph type="title"/>
          </p:nvPr>
        </p:nvSpPr>
        <p:spPr>
          <a:xfrm>
            <a:off x="581192" y="800930"/>
            <a:ext cx="3568661" cy="2256390"/>
          </a:xfrm>
        </p:spPr>
        <p:txBody>
          <a:bodyPr anchor="ctr">
            <a:normAutofit/>
          </a:bodyPr>
          <a:lstStyle/>
          <a:p>
            <a:r>
              <a:rPr lang="en-US" sz="2800" dirty="0"/>
              <a:t>ABOUT THE DATASET</a:t>
            </a:r>
            <a:endParaRPr lang="en-GB" sz="2800" dirty="0"/>
          </a:p>
        </p:txBody>
      </p:sp>
      <p:sp>
        <p:nvSpPr>
          <p:cNvPr id="22" name="Rectangle 2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E733E2-8929-4210-BED1-DBA80D87D183}"/>
              </a:ext>
            </a:extLst>
          </p:cNvPr>
          <p:cNvSpPr>
            <a:spLocks noGrp="1"/>
          </p:cNvSpPr>
          <p:nvPr>
            <p:ph idx="1"/>
          </p:nvPr>
        </p:nvSpPr>
        <p:spPr>
          <a:xfrm>
            <a:off x="4630579" y="1019444"/>
            <a:ext cx="7183597" cy="2256390"/>
          </a:xfrm>
        </p:spPr>
        <p:txBody>
          <a:bodyPr>
            <a:normAutofit/>
          </a:bodyPr>
          <a:lstStyle/>
          <a:p>
            <a:pPr>
              <a:lnSpc>
                <a:spcPct val="100000"/>
              </a:lnSpc>
            </a:pPr>
            <a:r>
              <a:rPr lang="en-US" sz="1600" dirty="0"/>
              <a:t>For this project, we only focus on one species in particular as a priority. However, it was unsure if methodology used for this species would be applicable across all species and must be further investigated. </a:t>
            </a:r>
          </a:p>
          <a:p>
            <a:pPr>
              <a:lnSpc>
                <a:spcPct val="100000"/>
              </a:lnSpc>
            </a:pPr>
            <a:r>
              <a:rPr lang="en-US" sz="1600" dirty="0"/>
              <a:t>The data-set used is the LASER scan of the plants  species ‘Chenopodium’ scanned on 2018-7-19.</a:t>
            </a:r>
          </a:p>
          <a:p>
            <a:pPr>
              <a:lnSpc>
                <a:spcPct val="100000"/>
              </a:lnSpc>
            </a:pPr>
            <a:r>
              <a:rPr lang="en-US" sz="1600" dirty="0"/>
              <a:t>Two sets of scanned laser data (scanned from front and back) are available. The first step in pre-processing of the data is to combine these two dataset. </a:t>
            </a:r>
            <a:endParaRPr lang="en-GB" sz="1600" dirty="0"/>
          </a:p>
        </p:txBody>
      </p:sp>
      <p:pic>
        <p:nvPicPr>
          <p:cNvPr id="4" name="Picture 3">
            <a:extLst>
              <a:ext uri="{FF2B5EF4-FFF2-40B4-BE49-F238E27FC236}">
                <a16:creationId xmlns:a16="http://schemas.microsoft.com/office/drawing/2014/main" id="{78C222C0-FDFB-4050-8F13-D53F183B6C0B}"/>
              </a:ext>
            </a:extLst>
          </p:cNvPr>
          <p:cNvPicPr>
            <a:picLocks noChangeAspect="1"/>
          </p:cNvPicPr>
          <p:nvPr/>
        </p:nvPicPr>
        <p:blipFill>
          <a:blip r:embed="rId2"/>
          <a:stretch>
            <a:fillRect/>
          </a:stretch>
        </p:blipFill>
        <p:spPr>
          <a:xfrm>
            <a:off x="858416" y="3474794"/>
            <a:ext cx="10685172" cy="2926006"/>
          </a:xfrm>
          <a:prstGeom prst="rect">
            <a:avLst/>
          </a:prstGeom>
        </p:spPr>
      </p:pic>
    </p:spTree>
    <p:extLst>
      <p:ext uri="{BB962C8B-B14F-4D97-AF65-F5344CB8AC3E}">
        <p14:creationId xmlns:p14="http://schemas.microsoft.com/office/powerpoint/2010/main" val="8763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6814-30F9-4256-AEAA-CA98CA61453E}"/>
              </a:ext>
            </a:extLst>
          </p:cNvPr>
          <p:cNvSpPr>
            <a:spLocks noGrp="1"/>
          </p:cNvSpPr>
          <p:nvPr>
            <p:ph type="title"/>
          </p:nvPr>
        </p:nvSpPr>
        <p:spPr>
          <a:xfrm>
            <a:off x="581192" y="702156"/>
            <a:ext cx="11029616" cy="1188720"/>
          </a:xfrm>
        </p:spPr>
        <p:txBody>
          <a:bodyPr>
            <a:normAutofit/>
          </a:bodyPr>
          <a:lstStyle/>
          <a:p>
            <a:r>
              <a:rPr lang="en-US" sz="2800"/>
              <a:t>REGION OF INTEREST (ROI)</a:t>
            </a:r>
            <a:endParaRPr lang="en-GB" sz="2800"/>
          </a:p>
        </p:txBody>
      </p:sp>
      <p:sp>
        <p:nvSpPr>
          <p:cNvPr id="61" name="Rectangle 60">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 black, screen, computer&#10;&#10;Description automatically generated">
            <a:extLst>
              <a:ext uri="{FF2B5EF4-FFF2-40B4-BE49-F238E27FC236}">
                <a16:creationId xmlns:a16="http://schemas.microsoft.com/office/drawing/2014/main" id="{10EB77AB-D5B8-45A2-8B38-85BA471545A9}"/>
              </a:ext>
            </a:extLst>
          </p:cNvPr>
          <p:cNvPicPr>
            <a:picLocks noChangeAspect="1"/>
          </p:cNvPicPr>
          <p:nvPr/>
        </p:nvPicPr>
        <p:blipFill rotWithShape="1">
          <a:blip r:embed="rId2"/>
          <a:srcRect r="-2" b="130"/>
          <a:stretch/>
        </p:blipFill>
        <p:spPr>
          <a:xfrm>
            <a:off x="611392" y="2347105"/>
            <a:ext cx="5074920" cy="3712464"/>
          </a:xfrm>
          <a:prstGeom prst="rect">
            <a:avLst/>
          </a:prstGeom>
        </p:spPr>
      </p:pic>
      <p:sp>
        <p:nvSpPr>
          <p:cNvPr id="3" name="Content Placeholder 2">
            <a:extLst>
              <a:ext uri="{FF2B5EF4-FFF2-40B4-BE49-F238E27FC236}">
                <a16:creationId xmlns:a16="http://schemas.microsoft.com/office/drawing/2014/main" id="{AE6458F1-7454-4F7F-B391-6ABEB358E917}"/>
              </a:ext>
            </a:extLst>
          </p:cNvPr>
          <p:cNvSpPr>
            <a:spLocks noGrp="1"/>
          </p:cNvSpPr>
          <p:nvPr>
            <p:ph idx="1"/>
          </p:nvPr>
        </p:nvSpPr>
        <p:spPr>
          <a:xfrm>
            <a:off x="6340830" y="2340863"/>
            <a:ext cx="5269977" cy="3718705"/>
          </a:xfrm>
        </p:spPr>
        <p:txBody>
          <a:bodyPr>
            <a:normAutofit/>
          </a:bodyPr>
          <a:lstStyle/>
          <a:p>
            <a:r>
              <a:rPr lang="en-US" sz="1700" dirty="0"/>
              <a:t>The species ‘Chenopodium’ is the plant that we want to prioritize . This plant is provided for in the region  x=3450 to 4100.</a:t>
            </a:r>
          </a:p>
          <a:p>
            <a:r>
              <a:rPr lang="en-US" sz="1700" dirty="0"/>
              <a:t>One way of defining this region is to simply manually get the segment</a:t>
            </a:r>
          </a:p>
          <a:p>
            <a:pPr marL="0" indent="0">
              <a:buNone/>
            </a:pPr>
            <a:r>
              <a:rPr lang="en-US" sz="1700" dirty="0"/>
              <a:t>      i.e.  ROI = </a:t>
            </a:r>
            <a:r>
              <a:rPr lang="en-US" sz="1700" b="1" dirty="0"/>
              <a:t>Species(3450&lt;X</a:t>
            </a:r>
            <a:r>
              <a:rPr lang="en-US" b="1" dirty="0"/>
              <a:t>&lt;</a:t>
            </a:r>
            <a:r>
              <a:rPr lang="en-US" sz="1700" b="1" dirty="0"/>
              <a:t>4100, all Y , all Z).</a:t>
            </a:r>
          </a:p>
          <a:p>
            <a:r>
              <a:rPr lang="en-US" sz="1700" dirty="0"/>
              <a:t>Another method was also tested with K-means algorithm using another test dataset. However, we identified issues where some dataset get mislabeled because of the structure of the leaves. </a:t>
            </a:r>
            <a:endParaRPr lang="en-GB" sz="1700" dirty="0"/>
          </a:p>
        </p:txBody>
      </p:sp>
    </p:spTree>
    <p:extLst>
      <p:ext uri="{BB962C8B-B14F-4D97-AF65-F5344CB8AC3E}">
        <p14:creationId xmlns:p14="http://schemas.microsoft.com/office/powerpoint/2010/main" val="323480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C0CE40F-FEF8-4841-8A51-32286DE56289}"/>
              </a:ext>
            </a:extLst>
          </p:cNvPr>
          <p:cNvSpPr>
            <a:spLocks noGrp="1"/>
          </p:cNvSpPr>
          <p:nvPr>
            <p:ph type="title"/>
          </p:nvPr>
        </p:nvSpPr>
        <p:spPr>
          <a:xfrm>
            <a:off x="609906" y="702155"/>
            <a:ext cx="3568661" cy="1269713"/>
          </a:xfrm>
        </p:spPr>
        <p:txBody>
          <a:bodyPr>
            <a:normAutofit/>
          </a:bodyPr>
          <a:lstStyle/>
          <a:p>
            <a:r>
              <a:rPr lang="en-US" sz="2800" dirty="0"/>
              <a:t>Separating each plant within </a:t>
            </a:r>
            <a:r>
              <a:rPr lang="en-US" sz="2800" dirty="0" err="1"/>
              <a:t>rOI</a:t>
            </a:r>
            <a:endParaRPr lang="en-GB" sz="2800" dirty="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8F2F10A-8A85-460A-8DB9-5834C5A1C17E}"/>
              </a:ext>
            </a:extLst>
          </p:cNvPr>
          <p:cNvSpPr>
            <a:spLocks noGrp="1"/>
          </p:cNvSpPr>
          <p:nvPr>
            <p:ph idx="1"/>
          </p:nvPr>
        </p:nvSpPr>
        <p:spPr>
          <a:xfrm>
            <a:off x="609906" y="2340864"/>
            <a:ext cx="3756821" cy="4059936"/>
          </a:xfrm>
        </p:spPr>
        <p:txBody>
          <a:bodyPr>
            <a:normAutofit lnSpcReduction="10000"/>
          </a:bodyPr>
          <a:lstStyle/>
          <a:p>
            <a:pPr>
              <a:lnSpc>
                <a:spcPct val="100000"/>
              </a:lnSpc>
            </a:pPr>
            <a:r>
              <a:rPr lang="en-US" sz="1600" dirty="0"/>
              <a:t>The plant has relatively broad  and flat leaves which makes it easier for pre-processing. </a:t>
            </a:r>
          </a:p>
          <a:p>
            <a:pPr>
              <a:lnSpc>
                <a:spcPct val="100000"/>
              </a:lnSpc>
            </a:pPr>
            <a:r>
              <a:rPr lang="en-US" sz="1600" dirty="0"/>
              <a:t>Ideally, each of the 6 plants are classified and stored in a separate array. This array should contain as less amount of anomalous data points as possible.  This is essential because when reconstructing the surface, the interpolation tries to incorporate this unwanted data which leads to badly reconstructed leaf surface. </a:t>
            </a:r>
          </a:p>
          <a:p>
            <a:pPr>
              <a:lnSpc>
                <a:spcPct val="100000"/>
              </a:lnSpc>
            </a:pPr>
            <a:r>
              <a:rPr lang="en-US" sz="1600" dirty="0"/>
              <a:t>Two different algorithms were used(Euclidian distance based) which were </a:t>
            </a:r>
            <a:r>
              <a:rPr lang="en-US" sz="1600" dirty="0" err="1"/>
              <a:t>kmeans</a:t>
            </a:r>
            <a:r>
              <a:rPr lang="en-US" sz="1600" dirty="0"/>
              <a:t> and </a:t>
            </a:r>
            <a:r>
              <a:rPr lang="en-US" sz="1600" dirty="0" err="1"/>
              <a:t>minimumDistance</a:t>
            </a:r>
            <a:r>
              <a:rPr lang="en-US" sz="1600" dirty="0"/>
              <a:t>. </a:t>
            </a:r>
            <a:endParaRPr lang="en-GB" sz="1600" dirty="0"/>
          </a:p>
        </p:txBody>
      </p:sp>
      <p:pic>
        <p:nvPicPr>
          <p:cNvPr id="4" name="Picture 3">
            <a:extLst>
              <a:ext uri="{FF2B5EF4-FFF2-40B4-BE49-F238E27FC236}">
                <a16:creationId xmlns:a16="http://schemas.microsoft.com/office/drawing/2014/main" id="{1FC46575-AB29-4EEF-9146-4ADD7E30B1D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r="2" b="8491"/>
          <a:stretch/>
        </p:blipFill>
        <p:spPr>
          <a:xfrm>
            <a:off x="4846822" y="1337011"/>
            <a:ext cx="6735272" cy="4977027"/>
          </a:xfrm>
          <a:prstGeom prst="rect">
            <a:avLst/>
          </a:prstGeom>
        </p:spPr>
      </p:pic>
    </p:spTree>
    <p:extLst>
      <p:ext uri="{BB962C8B-B14F-4D97-AF65-F5344CB8AC3E}">
        <p14:creationId xmlns:p14="http://schemas.microsoft.com/office/powerpoint/2010/main" val="262242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9">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40C18-0279-4859-85E5-76096109D670}"/>
              </a:ext>
            </a:extLst>
          </p:cNvPr>
          <p:cNvSpPr>
            <a:spLocks noGrp="1"/>
          </p:cNvSpPr>
          <p:nvPr>
            <p:ph type="title"/>
          </p:nvPr>
        </p:nvSpPr>
        <p:spPr>
          <a:xfrm>
            <a:off x="4398134" y="702156"/>
            <a:ext cx="7212673" cy="1188720"/>
          </a:xfrm>
        </p:spPr>
        <p:txBody>
          <a:bodyPr vert="horz" lIns="91440" tIns="45720" rIns="91440" bIns="45720" rtlCol="0" anchor="b">
            <a:normAutofit/>
          </a:bodyPr>
          <a:lstStyle/>
          <a:p>
            <a:r>
              <a:rPr lang="en-US" sz="2800" b="0" kern="1200" cap="all">
                <a:solidFill>
                  <a:schemeClr val="tx1">
                    <a:lumMod val="75000"/>
                    <a:lumOff val="25000"/>
                  </a:schemeClr>
                </a:solidFill>
                <a:latin typeface="+mj-lt"/>
                <a:ea typeface="+mj-ea"/>
                <a:cs typeface="+mj-cs"/>
              </a:rPr>
              <a:t>Minimum distance algorithm</a:t>
            </a:r>
            <a:endParaRPr lang="en-US" sz="2800" b="0" kern="1200" cap="all" dirty="0">
              <a:solidFill>
                <a:schemeClr val="tx1">
                  <a:lumMod val="75000"/>
                  <a:lumOff val="25000"/>
                </a:schemeClr>
              </a:solidFill>
              <a:latin typeface="+mj-lt"/>
              <a:ea typeface="+mj-ea"/>
              <a:cs typeface="+mj-cs"/>
            </a:endParaRPr>
          </a:p>
        </p:txBody>
      </p:sp>
      <p:sp>
        <p:nvSpPr>
          <p:cNvPr id="37" name="Rectangle 21">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3">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C79A3CE3-5FDF-4DD6-8E32-713A876A786D}"/>
              </a:ext>
            </a:extLst>
          </p:cNvPr>
          <p:cNvPicPr>
            <a:picLocks noChangeAspect="1"/>
          </p:cNvPicPr>
          <p:nvPr/>
        </p:nvPicPr>
        <p:blipFill rotWithShape="1">
          <a:blip r:embed="rId2"/>
          <a:srcRect r="181" b="2"/>
          <a:stretch/>
        </p:blipFill>
        <p:spPr>
          <a:xfrm>
            <a:off x="43920" y="305200"/>
            <a:ext cx="4149411" cy="3174638"/>
          </a:xfrm>
          <a:prstGeom prst="rect">
            <a:avLst/>
          </a:prstGeom>
        </p:spPr>
      </p:pic>
      <p:pic>
        <p:nvPicPr>
          <p:cNvPr id="7" name="Picture 6">
            <a:extLst>
              <a:ext uri="{FF2B5EF4-FFF2-40B4-BE49-F238E27FC236}">
                <a16:creationId xmlns:a16="http://schemas.microsoft.com/office/drawing/2014/main" id="{45DD54D3-3AC8-4056-901D-DFFC7DA66DD7}"/>
              </a:ext>
            </a:extLst>
          </p:cNvPr>
          <p:cNvPicPr>
            <a:picLocks noChangeAspect="1"/>
          </p:cNvPicPr>
          <p:nvPr/>
        </p:nvPicPr>
        <p:blipFill rotWithShape="1">
          <a:blip r:embed="rId3"/>
          <a:srcRect r="5" b="1631"/>
          <a:stretch/>
        </p:blipFill>
        <p:spPr>
          <a:xfrm>
            <a:off x="43920" y="3559862"/>
            <a:ext cx="4149411" cy="3174639"/>
          </a:xfrm>
          <a:prstGeom prst="rect">
            <a:avLst/>
          </a:prstGeom>
        </p:spPr>
      </p:pic>
      <p:sp>
        <p:nvSpPr>
          <p:cNvPr id="15" name="Content Placeholder 2">
            <a:extLst>
              <a:ext uri="{FF2B5EF4-FFF2-40B4-BE49-F238E27FC236}">
                <a16:creationId xmlns:a16="http://schemas.microsoft.com/office/drawing/2014/main" id="{8D7A9C14-4922-488B-8651-A62AFE1C9C46}"/>
              </a:ext>
            </a:extLst>
          </p:cNvPr>
          <p:cNvSpPr txBox="1">
            <a:spLocks/>
          </p:cNvSpPr>
          <p:nvPr/>
        </p:nvSpPr>
        <p:spPr>
          <a:xfrm>
            <a:off x="4398133" y="2340864"/>
            <a:ext cx="7212674" cy="404970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en-US" sz="1700" kern="1200" dirty="0">
                <a:solidFill>
                  <a:schemeClr val="tx1">
                    <a:lumMod val="75000"/>
                    <a:lumOff val="25000"/>
                  </a:schemeClr>
                </a:solidFill>
                <a:latin typeface="+mn-lt"/>
                <a:ea typeface="+mn-ea"/>
                <a:cs typeface="+mn-cs"/>
                <a:hlinkClick r:id="rId4">
                  <a:extLst>
                    <a:ext uri="{A12FA001-AC4F-418D-AE19-62706E023703}">
                      <ahyp:hlinkClr xmlns:ahyp="http://schemas.microsoft.com/office/drawing/2018/hyperlinkcolor" val="tx"/>
                    </a:ext>
                  </a:extLst>
                </a:hlinkClick>
              </a:rPr>
              <a:t>labels</a:t>
            </a:r>
            <a:r>
              <a:rPr lang="en-US" altLang="en-US" sz="1700" kern="1200" dirty="0">
                <a:solidFill>
                  <a:schemeClr val="tx1">
                    <a:lumMod val="75000"/>
                    <a:lumOff val="25000"/>
                  </a:schemeClr>
                </a:solidFill>
                <a:latin typeface="+mn-lt"/>
                <a:ea typeface="+mn-ea"/>
                <a:cs typeface="+mn-cs"/>
              </a:rPr>
              <a:t> = </a:t>
            </a:r>
            <a:r>
              <a:rPr lang="en-US" altLang="en-US" sz="1700" kern="1200" dirty="0" err="1">
                <a:solidFill>
                  <a:schemeClr val="tx1">
                    <a:lumMod val="75000"/>
                    <a:lumOff val="25000"/>
                  </a:schemeClr>
                </a:solidFill>
                <a:latin typeface="+mn-lt"/>
                <a:ea typeface="+mn-ea"/>
                <a:cs typeface="+mn-cs"/>
              </a:rPr>
              <a:t>pcsegdist</a:t>
            </a:r>
            <a:r>
              <a:rPr lang="en-US" altLang="en-US" sz="1700" kern="1200" dirty="0">
                <a:solidFill>
                  <a:schemeClr val="tx1">
                    <a:lumMod val="75000"/>
                    <a:lumOff val="25000"/>
                  </a:schemeClr>
                </a:solidFill>
                <a:latin typeface="+mn-lt"/>
                <a:ea typeface="+mn-ea"/>
                <a:cs typeface="+mn-cs"/>
              </a:rPr>
              <a:t>(</a:t>
            </a:r>
            <a:r>
              <a:rPr lang="en-US" altLang="en-US" sz="1700" kern="1200" dirty="0" err="1">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ptCloud</a:t>
            </a:r>
            <a:r>
              <a:rPr lang="en-US" altLang="en-US" sz="1700" kern="1200" dirty="0" err="1">
                <a:solidFill>
                  <a:schemeClr val="tx1">
                    <a:lumMod val="75000"/>
                    <a:lumOff val="25000"/>
                  </a:schemeClr>
                </a:solidFill>
                <a:latin typeface="+mn-lt"/>
                <a:ea typeface="+mn-ea"/>
                <a:cs typeface="+mn-cs"/>
              </a:rPr>
              <a:t>,</a:t>
            </a:r>
            <a:r>
              <a:rPr lang="en-US" altLang="en-US" sz="1700" kern="1200" dirty="0" err="1">
                <a:solidFill>
                  <a:schemeClr val="tx1">
                    <a:lumMod val="75000"/>
                    <a:lumOff val="25000"/>
                  </a:schemeClr>
                </a:solidFill>
                <a:latin typeface="+mn-lt"/>
                <a:ea typeface="+mn-ea"/>
                <a:cs typeface="+mn-cs"/>
                <a:hlinkClick r:id="rId6">
                  <a:extLst>
                    <a:ext uri="{A12FA001-AC4F-418D-AE19-62706E023703}">
                      <ahyp:hlinkClr xmlns:ahyp="http://schemas.microsoft.com/office/drawing/2018/hyperlinkcolor" val="tx"/>
                    </a:ext>
                  </a:extLst>
                </a:hlinkClick>
              </a:rPr>
              <a:t>minDistance</a:t>
            </a:r>
            <a:r>
              <a:rPr lang="en-US" altLang="en-US" sz="1700" kern="1200" dirty="0">
                <a:solidFill>
                  <a:schemeClr val="tx1">
                    <a:lumMod val="75000"/>
                    <a:lumOff val="25000"/>
                  </a:schemeClr>
                </a:solidFill>
                <a:latin typeface="+mn-lt"/>
                <a:ea typeface="+mn-ea"/>
                <a:cs typeface="+mn-cs"/>
              </a:rPr>
              <a:t>) segments a point cloud into  clusters, with a minimum Euclidean distance of </a:t>
            </a:r>
            <a:r>
              <a:rPr lang="en-US" altLang="en-US" sz="1700" kern="1200" dirty="0" err="1">
                <a:solidFill>
                  <a:schemeClr val="tx1">
                    <a:lumMod val="75000"/>
                    <a:lumOff val="25000"/>
                  </a:schemeClr>
                </a:solidFill>
                <a:latin typeface="+mn-lt"/>
                <a:ea typeface="+mn-ea"/>
                <a:cs typeface="+mn-cs"/>
              </a:rPr>
              <a:t>minDistance</a:t>
            </a:r>
            <a:r>
              <a:rPr lang="en-US" altLang="en-US" sz="1700" kern="1200" dirty="0">
                <a:solidFill>
                  <a:schemeClr val="tx1">
                    <a:lumMod val="75000"/>
                    <a:lumOff val="25000"/>
                  </a:schemeClr>
                </a:solidFill>
                <a:latin typeface="+mn-lt"/>
                <a:ea typeface="+mn-ea"/>
                <a:cs typeface="+mn-cs"/>
              </a:rPr>
              <a:t> between points from different clusters. </a:t>
            </a:r>
            <a:r>
              <a:rPr lang="en-US" altLang="en-US" sz="1700" kern="1200" dirty="0" err="1">
                <a:solidFill>
                  <a:schemeClr val="tx1">
                    <a:lumMod val="75000"/>
                    <a:lumOff val="25000"/>
                  </a:schemeClr>
                </a:solidFill>
                <a:latin typeface="+mn-lt"/>
                <a:ea typeface="+mn-ea"/>
                <a:cs typeface="+mn-cs"/>
              </a:rPr>
              <a:t>pcsegdist</a:t>
            </a:r>
            <a:r>
              <a:rPr lang="en-US" altLang="en-US" sz="1700" kern="1200" dirty="0">
                <a:solidFill>
                  <a:schemeClr val="tx1">
                    <a:lumMod val="75000"/>
                    <a:lumOff val="25000"/>
                  </a:schemeClr>
                </a:solidFill>
                <a:latin typeface="+mn-lt"/>
                <a:ea typeface="+mn-ea"/>
                <a:cs typeface="+mn-cs"/>
              </a:rPr>
              <a:t> assigns an integer cluster label to each point in the point cloud and returns the labels of all points.</a:t>
            </a:r>
          </a:p>
          <a:p>
            <a:r>
              <a:rPr lang="en-US" altLang="en-US" sz="1700" kern="1200" dirty="0">
                <a:solidFill>
                  <a:schemeClr val="tx1">
                    <a:lumMod val="75000"/>
                    <a:lumOff val="25000"/>
                  </a:schemeClr>
                </a:solidFill>
                <a:latin typeface="+mn-lt"/>
                <a:ea typeface="+mn-ea"/>
                <a:cs typeface="+mn-cs"/>
              </a:rPr>
              <a:t>The algorithm is unsupervised so returns a different number of clusters as the parameter ‘</a:t>
            </a:r>
            <a:r>
              <a:rPr lang="en-US" altLang="en-US" sz="1700" kern="1200" dirty="0" err="1">
                <a:solidFill>
                  <a:schemeClr val="tx1">
                    <a:lumMod val="75000"/>
                    <a:lumOff val="25000"/>
                  </a:schemeClr>
                </a:solidFill>
                <a:latin typeface="+mn-lt"/>
                <a:ea typeface="+mn-ea"/>
                <a:cs typeface="+mn-cs"/>
              </a:rPr>
              <a:t>minDistance</a:t>
            </a:r>
            <a:r>
              <a:rPr lang="en-US" altLang="en-US" sz="1700" kern="1200" dirty="0">
                <a:solidFill>
                  <a:schemeClr val="tx1">
                    <a:lumMod val="75000"/>
                    <a:lumOff val="25000"/>
                  </a:schemeClr>
                </a:solidFill>
                <a:latin typeface="+mn-lt"/>
                <a:ea typeface="+mn-ea"/>
                <a:cs typeface="+mn-cs"/>
              </a:rPr>
              <a:t>’ is changed. Therefore, there is a need to tune this parameter to get optimal results. </a:t>
            </a:r>
          </a:p>
          <a:p>
            <a:r>
              <a:rPr lang="en-US" altLang="en-US" sz="1700" kern="1200" dirty="0">
                <a:solidFill>
                  <a:schemeClr val="tx1">
                    <a:lumMod val="75000"/>
                    <a:lumOff val="25000"/>
                  </a:schemeClr>
                </a:solidFill>
                <a:latin typeface="+mn-lt"/>
                <a:ea typeface="+mn-ea"/>
                <a:cs typeface="+mn-cs"/>
              </a:rPr>
              <a:t>Even after parameter tuning, it is difficult to get good results that forms around 6 clusters. For example, with </a:t>
            </a:r>
            <a:r>
              <a:rPr lang="en-US" altLang="en-US" sz="1700" kern="1200" dirty="0" err="1">
                <a:solidFill>
                  <a:schemeClr val="tx1">
                    <a:lumMod val="75000"/>
                    <a:lumOff val="25000"/>
                  </a:schemeClr>
                </a:solidFill>
                <a:latin typeface="+mn-lt"/>
                <a:ea typeface="+mn-ea"/>
                <a:cs typeface="+mn-cs"/>
              </a:rPr>
              <a:t>minDistance</a:t>
            </a:r>
            <a:r>
              <a:rPr lang="en-US" altLang="en-US" sz="1700" kern="1200" dirty="0">
                <a:solidFill>
                  <a:schemeClr val="tx1">
                    <a:lumMod val="75000"/>
                    <a:lumOff val="25000"/>
                  </a:schemeClr>
                </a:solidFill>
                <a:latin typeface="+mn-lt"/>
                <a:ea typeface="+mn-ea"/>
                <a:cs typeface="+mn-cs"/>
              </a:rPr>
              <a:t> = 40, we get 24 clusters. All clusters with N&lt;1000 are considered unwanted data points and removed. The rest of the data points are saved. </a:t>
            </a:r>
          </a:p>
          <a:p>
            <a:endParaRPr lang="en-US" altLang="en-US" sz="1700" kern="1200" dirty="0">
              <a:solidFill>
                <a:schemeClr val="tx1">
                  <a:lumMod val="75000"/>
                  <a:lumOff val="25000"/>
                </a:schemeClr>
              </a:solidFill>
              <a:latin typeface="+mn-lt"/>
              <a:ea typeface="+mn-ea"/>
              <a:cs typeface="+mn-cs"/>
            </a:endParaRPr>
          </a:p>
          <a:p>
            <a:endParaRPr lang="en-US" sz="1700" kern="1200" dirty="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142218222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3824"/>
      </a:dk2>
      <a:lt2>
        <a:srgbClr val="E5E8EA"/>
      </a:lt2>
      <a:accent1>
        <a:srgbClr val="D83839"/>
      </a:accent1>
      <a:accent2>
        <a:srgbClr val="C66826"/>
      </a:accent2>
      <a:accent3>
        <a:srgbClr val="B8A130"/>
      </a:accent3>
      <a:accent4>
        <a:srgbClr val="23B590"/>
      </a:accent4>
      <a:accent5>
        <a:srgbClr val="34B1CA"/>
      </a:accent5>
      <a:accent6>
        <a:srgbClr val="2669C6"/>
      </a:accent6>
      <a:hlink>
        <a:srgbClr val="3E89BD"/>
      </a:hlink>
      <a:folHlink>
        <a:srgbClr val="84848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071E93B631A8419572F11F5412B74E" ma:contentTypeVersion="2" ma:contentTypeDescription="Create a new document." ma:contentTypeScope="" ma:versionID="e47d7fd1dd24781e0944573ea1d8247d">
  <xsd:schema xmlns:xsd="http://www.w3.org/2001/XMLSchema" xmlns:xs="http://www.w3.org/2001/XMLSchema" xmlns:p="http://schemas.microsoft.com/office/2006/metadata/properties" xmlns:ns3="121a7495-910b-4952-80aa-80972634641f" targetNamespace="http://schemas.microsoft.com/office/2006/metadata/properties" ma:root="true" ma:fieldsID="69d765f2378d9fe30f78ef080b144fb7" ns3:_="">
    <xsd:import namespace="121a7495-910b-4952-80aa-80972634641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1a7495-910b-4952-80aa-8097263464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AF0784-C2C9-4BB7-8AC5-E9A7E5D184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1a7495-910b-4952-80aa-8097263464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8F7BA-6F2F-4B79-A7AC-3B06B626F1E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21a7495-910b-4952-80aa-80972634641f"/>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C78DD60-F261-46D5-B8B8-5BBFE046AE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TotalTime>
  <Words>2643</Words>
  <Application>Microsoft Office PowerPoint</Application>
  <PresentationFormat>Widescreen</PresentationFormat>
  <Paragraphs>130</Paragraphs>
  <Slides>30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13</vt:lpstr>
      <vt:lpstr>Arial</vt:lpstr>
      <vt:lpstr>Calibri</vt:lpstr>
      <vt:lpstr>Franklin Gothic Book</vt:lpstr>
      <vt:lpstr>Franklin Gothic Demi</vt:lpstr>
      <vt:lpstr>Wingdings</vt:lpstr>
      <vt:lpstr>Wingdings 2</vt:lpstr>
      <vt:lpstr>DividendVTI</vt:lpstr>
      <vt:lpstr>OpenDocument Text</vt:lpstr>
      <vt:lpstr>Constructing leaf and plant models from scanned 3d point cloud data</vt:lpstr>
      <vt:lpstr>Introduction</vt:lpstr>
      <vt:lpstr>Problem description</vt:lpstr>
      <vt:lpstr>OBJECTIVES of this research</vt:lpstr>
      <vt:lpstr>About THE DATASET </vt:lpstr>
      <vt:lpstr>ABOUT THE DATASET</vt:lpstr>
      <vt:lpstr>REGION OF INTEREST (ROI)</vt:lpstr>
      <vt:lpstr>Separating each plant within rOI</vt:lpstr>
      <vt:lpstr>Minimum distance algorithm</vt:lpstr>
      <vt:lpstr>K-means Algorithm</vt:lpstr>
      <vt:lpstr>OUTPUT FROM CLUSTERING ALGORITHM ON PLANT LEVEL </vt:lpstr>
      <vt:lpstr>CLUSTERING OF INDIVIDUAL LEAVES</vt:lpstr>
      <vt:lpstr>Minimum Distance Algorithm</vt:lpstr>
      <vt:lpstr>DENSITY BASED CLUSTERING</vt:lpstr>
      <vt:lpstr>DENSITY BASED CLUSTERING</vt:lpstr>
      <vt:lpstr>COMPARISION</vt:lpstr>
      <vt:lpstr>Advantages/disadvantages of the two algorithms</vt:lpstr>
      <vt:lpstr>POINT cLOUD TRANSFORMATION</vt:lpstr>
      <vt:lpstr>Radial basis functions</vt:lpstr>
      <vt:lpstr>SURFACE INTERPOLATION USING RBF’s</vt:lpstr>
      <vt:lpstr>Stem generation</vt:lpstr>
      <vt:lpstr>Stem Generation</vt:lpstr>
      <vt:lpstr>STEM generation</vt:lpstr>
      <vt:lpstr>Stem GENERATION</vt:lpstr>
      <vt:lpstr>Stem GENERATION</vt:lpstr>
      <vt:lpstr>BRANCH GENERATION</vt:lpstr>
      <vt:lpstr>Final result- plant 5 SURFACE RENGENERATED WITH 5000 SAMPLES PER LEAF</vt:lpstr>
      <vt:lpstr>Final result – plant 2  SURFACE RENGENERATED WITH 1000 SAMPLES PER LEAF</vt:lpstr>
      <vt:lpstr>ERRORS- PLANT 5 SURFACE RENGENERATED WITH 5000 SAMPLES PER LEAF</vt:lpstr>
      <vt:lpstr>Recommendation for 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Constructing leaf and plant models from scanned 3d point cloud data</dc:title>
  <dc:creator>Washim Neupane</dc:creator>
  <cp:lastModifiedBy>Washim Neupane</cp:lastModifiedBy>
  <cp:revision>2</cp:revision>
  <dcterms:created xsi:type="dcterms:W3CDTF">2019-10-31T12:58:59Z</dcterms:created>
  <dcterms:modified xsi:type="dcterms:W3CDTF">2019-10-31T13:10:34Z</dcterms:modified>
</cp:coreProperties>
</file>